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</p:sldMasterIdLst>
  <p:notesMasterIdLst>
    <p:notesMasterId r:id="rId19"/>
  </p:notesMasterIdLst>
  <p:sldIdLst>
    <p:sldId id="277" r:id="rId3"/>
    <p:sldId id="283" r:id="rId4"/>
    <p:sldId id="256" r:id="rId5"/>
    <p:sldId id="286" r:id="rId6"/>
    <p:sldId id="280" r:id="rId7"/>
    <p:sldId id="282" r:id="rId8"/>
    <p:sldId id="267" r:id="rId9"/>
    <p:sldId id="269" r:id="rId10"/>
    <p:sldId id="287" r:id="rId11"/>
    <p:sldId id="271" r:id="rId12"/>
    <p:sldId id="272" r:id="rId13"/>
    <p:sldId id="288" r:id="rId14"/>
    <p:sldId id="273" r:id="rId15"/>
    <p:sldId id="274" r:id="rId16"/>
    <p:sldId id="290" r:id="rId17"/>
    <p:sldId id="289" r:id="rId1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00B8FF"/>
    <a:srgbClr val="FF0000"/>
    <a:srgbClr val="FF1808"/>
    <a:srgbClr val="FF00FF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7" autoAdjust="0"/>
  </p:normalViewPr>
  <p:slideViewPr>
    <p:cSldViewPr>
      <p:cViewPr varScale="1">
        <p:scale>
          <a:sx n="92" d="100"/>
          <a:sy n="92" d="100"/>
        </p:scale>
        <p:origin x="-238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40" y="23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BB1343-A331-9447-89EB-180D20E7559C}" type="doc">
      <dgm:prSet loTypeId="urn:microsoft.com/office/officeart/2005/8/layout/radial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32ACC578-D196-E244-98CC-D16F4369E6A6}">
      <dgm:prSet phldrT="[Testo]"/>
      <dgm:spPr>
        <a:solidFill>
          <a:schemeClr val="accent3">
            <a:lumMod val="65000"/>
          </a:schemeClr>
        </a:solidFill>
      </dgm:spPr>
      <dgm:t>
        <a:bodyPr/>
        <a:lstStyle/>
        <a:p>
          <a:r>
            <a:rPr lang="it-IT" dirty="0" smtClean="0"/>
            <a:t>Modello ASM </a:t>
          </a:r>
          <a:endParaRPr lang="it-IT" dirty="0"/>
        </a:p>
      </dgm:t>
    </dgm:pt>
    <dgm:pt modelId="{D7D0039C-F5CE-8A48-9907-4B7E5C77FF43}" type="parTrans" cxnId="{921F7530-297C-FA4A-B08F-05AD5A96A7F6}">
      <dgm:prSet/>
      <dgm:spPr/>
      <dgm:t>
        <a:bodyPr/>
        <a:lstStyle/>
        <a:p>
          <a:endParaRPr lang="it-IT"/>
        </a:p>
      </dgm:t>
    </dgm:pt>
    <dgm:pt modelId="{79118694-1313-0E4E-8CE5-F120FEE44AB7}" type="sibTrans" cxnId="{921F7530-297C-FA4A-B08F-05AD5A96A7F6}">
      <dgm:prSet/>
      <dgm:spPr/>
      <dgm:t>
        <a:bodyPr/>
        <a:lstStyle/>
        <a:p>
          <a:endParaRPr lang="it-IT"/>
        </a:p>
      </dgm:t>
    </dgm:pt>
    <dgm:pt modelId="{38BBF7C6-2A34-9F4F-8585-B37C2511779A}">
      <dgm:prSet phldrT="[Testo]"/>
      <dgm:spPr>
        <a:solidFill>
          <a:srgbClr val="660066"/>
        </a:solidFill>
      </dgm:spPr>
      <dgm:t>
        <a:bodyPr/>
        <a:lstStyle/>
        <a:p>
          <a:r>
            <a:rPr lang="it-IT" dirty="0" smtClean="0"/>
            <a:t>Il rapporto rischio-premio </a:t>
          </a:r>
          <a:r>
            <a:rPr lang="fr-FR" dirty="0" err="1" smtClean="0"/>
            <a:t>è</a:t>
          </a:r>
          <a:r>
            <a:rPr lang="it-IT" dirty="0" smtClean="0"/>
            <a:t> diviso fra gli iscritti</a:t>
          </a:r>
          <a:endParaRPr lang="it-IT" dirty="0"/>
        </a:p>
      </dgm:t>
    </dgm:pt>
    <dgm:pt modelId="{BBA85629-C037-F24D-BAD5-8F0AB9348878}" type="parTrans" cxnId="{FA4BF100-2456-DB43-98B8-E65260541548}">
      <dgm:prSet/>
      <dgm:spPr/>
      <dgm:t>
        <a:bodyPr/>
        <a:lstStyle/>
        <a:p>
          <a:endParaRPr lang="it-IT"/>
        </a:p>
      </dgm:t>
    </dgm:pt>
    <dgm:pt modelId="{2E8BCEDC-9DB4-FC4D-AA77-CDEE63C69B1A}" type="sibTrans" cxnId="{FA4BF100-2456-DB43-98B8-E65260541548}">
      <dgm:prSet/>
      <dgm:spPr/>
      <dgm:t>
        <a:bodyPr/>
        <a:lstStyle/>
        <a:p>
          <a:endParaRPr lang="it-IT"/>
        </a:p>
      </dgm:t>
    </dgm:pt>
    <dgm:pt modelId="{73790C7A-1491-644A-97B4-207202D91127}">
      <dgm:prSet phldrT="[Testo]"/>
      <dgm:spPr>
        <a:solidFill>
          <a:srgbClr val="FF1808"/>
        </a:solidFill>
      </dgm:spPr>
      <dgm:t>
        <a:bodyPr/>
        <a:lstStyle/>
        <a:p>
          <a:r>
            <a:rPr lang="it-IT" dirty="0" err="1" smtClean="0"/>
            <a:t>Libertá</a:t>
          </a:r>
          <a:r>
            <a:rPr lang="it-IT" dirty="0" smtClean="0"/>
            <a:t> di scelta della Cassa</a:t>
          </a:r>
          <a:endParaRPr lang="it-IT" dirty="0"/>
        </a:p>
      </dgm:t>
    </dgm:pt>
    <dgm:pt modelId="{7C9CED1C-7596-E541-8AD6-F6A9AF4CB9E1}" type="parTrans" cxnId="{7C7D0747-8F66-4246-9937-6B6AD9CA17C6}">
      <dgm:prSet/>
      <dgm:spPr>
        <a:solidFill>
          <a:srgbClr val="FF1808"/>
        </a:solidFill>
      </dgm:spPr>
      <dgm:t>
        <a:bodyPr/>
        <a:lstStyle/>
        <a:p>
          <a:endParaRPr lang="it-IT"/>
        </a:p>
      </dgm:t>
    </dgm:pt>
    <dgm:pt modelId="{2C86C0BE-BDEF-2A4F-B103-6803A88863A7}" type="sibTrans" cxnId="{7C7D0747-8F66-4246-9937-6B6AD9CA17C6}">
      <dgm:prSet/>
      <dgm:spPr/>
      <dgm:t>
        <a:bodyPr/>
        <a:lstStyle/>
        <a:p>
          <a:endParaRPr lang="it-IT"/>
        </a:p>
      </dgm:t>
    </dgm:pt>
    <dgm:pt modelId="{C4C7673D-3104-2A47-9544-454AF032A782}">
      <dgm:prSet phldrT="[Testo]"/>
      <dgm:spPr/>
      <dgm:t>
        <a:bodyPr/>
        <a:lstStyle/>
        <a:p>
          <a:r>
            <a:rPr lang="it-IT" dirty="0" smtClean="0"/>
            <a:t>Le Casse non posso differenziare le prestazioni</a:t>
          </a:r>
          <a:endParaRPr lang="it-IT" dirty="0"/>
        </a:p>
      </dgm:t>
    </dgm:pt>
    <dgm:pt modelId="{1C99F16F-C102-B545-8DA3-A21F9F59DA0D}" type="parTrans" cxnId="{18E6EFDE-1876-AE44-BF2D-52A1ECC32434}">
      <dgm:prSet/>
      <dgm:spPr/>
      <dgm:t>
        <a:bodyPr/>
        <a:lstStyle/>
        <a:p>
          <a:endParaRPr lang="it-IT"/>
        </a:p>
      </dgm:t>
    </dgm:pt>
    <dgm:pt modelId="{79E5CD6E-3DED-7D46-A590-3FE96903DEFF}" type="sibTrans" cxnId="{18E6EFDE-1876-AE44-BF2D-52A1ECC32434}">
      <dgm:prSet/>
      <dgm:spPr/>
      <dgm:t>
        <a:bodyPr/>
        <a:lstStyle/>
        <a:p>
          <a:endParaRPr lang="it-IT"/>
        </a:p>
      </dgm:t>
    </dgm:pt>
    <dgm:pt modelId="{F0DA696A-FC24-CF42-AEEE-08565AD2F209}" type="pres">
      <dgm:prSet presAssocID="{5FBB1343-A331-9447-89EB-180D20E7559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B03ABB9-E617-6049-97DB-54520585F1A4}" type="pres">
      <dgm:prSet presAssocID="{32ACC578-D196-E244-98CC-D16F4369E6A6}" presName="centerShape" presStyleLbl="node0" presStyleIdx="0" presStyleCnt="1"/>
      <dgm:spPr/>
      <dgm:t>
        <a:bodyPr/>
        <a:lstStyle/>
        <a:p>
          <a:endParaRPr lang="it-IT"/>
        </a:p>
      </dgm:t>
    </dgm:pt>
    <dgm:pt modelId="{9C35C26D-352B-EA40-BD56-066503792BC6}" type="pres">
      <dgm:prSet presAssocID="{BBA85629-C037-F24D-BAD5-8F0AB9348878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8EFD7A48-C339-0845-9171-BEC12DD3AEB3}" type="pres">
      <dgm:prSet presAssocID="{38BBF7C6-2A34-9F4F-8585-B37C2511779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3AFA7A-217D-5A4E-A341-3ED2EBEA0B02}" type="pres">
      <dgm:prSet presAssocID="{7C9CED1C-7596-E541-8AD6-F6A9AF4CB9E1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17A22A2D-0481-F043-941A-EB587D3AE886}" type="pres">
      <dgm:prSet presAssocID="{73790C7A-1491-644A-97B4-207202D911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B5D705-A9CF-3844-A779-64051339F575}" type="pres">
      <dgm:prSet presAssocID="{1C99F16F-C102-B545-8DA3-A21F9F59DA0D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E96D60B1-47D3-DE49-B4CF-85CAFAB18012}" type="pres">
      <dgm:prSet presAssocID="{C4C7673D-3104-2A47-9544-454AF032A78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85417A9-1537-BB40-AE85-314FAD1AF867}" type="presOf" srcId="{38BBF7C6-2A34-9F4F-8585-B37C2511779A}" destId="{8EFD7A48-C339-0845-9171-BEC12DD3AEB3}" srcOrd="0" destOrd="0" presId="urn:microsoft.com/office/officeart/2005/8/layout/radial4"/>
    <dgm:cxn modelId="{054C5104-066A-AA42-BA61-59AE9A828163}" type="presOf" srcId="{1C99F16F-C102-B545-8DA3-A21F9F59DA0D}" destId="{69B5D705-A9CF-3844-A779-64051339F575}" srcOrd="0" destOrd="0" presId="urn:microsoft.com/office/officeart/2005/8/layout/radial4"/>
    <dgm:cxn modelId="{F3694A35-29F1-6B40-A973-A3F180E80624}" type="presOf" srcId="{BBA85629-C037-F24D-BAD5-8F0AB9348878}" destId="{9C35C26D-352B-EA40-BD56-066503792BC6}" srcOrd="0" destOrd="0" presId="urn:microsoft.com/office/officeart/2005/8/layout/radial4"/>
    <dgm:cxn modelId="{9A4ACE89-517A-054B-B104-BA942269790B}" type="presOf" srcId="{5FBB1343-A331-9447-89EB-180D20E7559C}" destId="{F0DA696A-FC24-CF42-AEEE-08565AD2F209}" srcOrd="0" destOrd="0" presId="urn:microsoft.com/office/officeart/2005/8/layout/radial4"/>
    <dgm:cxn modelId="{18E6EFDE-1876-AE44-BF2D-52A1ECC32434}" srcId="{32ACC578-D196-E244-98CC-D16F4369E6A6}" destId="{C4C7673D-3104-2A47-9544-454AF032A782}" srcOrd="2" destOrd="0" parTransId="{1C99F16F-C102-B545-8DA3-A21F9F59DA0D}" sibTransId="{79E5CD6E-3DED-7D46-A590-3FE96903DEFF}"/>
    <dgm:cxn modelId="{889CCB24-0626-4944-B458-6D6BCD7E5B6C}" type="presOf" srcId="{32ACC578-D196-E244-98CC-D16F4369E6A6}" destId="{5B03ABB9-E617-6049-97DB-54520585F1A4}" srcOrd="0" destOrd="0" presId="urn:microsoft.com/office/officeart/2005/8/layout/radial4"/>
    <dgm:cxn modelId="{FA4BF100-2456-DB43-98B8-E65260541548}" srcId="{32ACC578-D196-E244-98CC-D16F4369E6A6}" destId="{38BBF7C6-2A34-9F4F-8585-B37C2511779A}" srcOrd="0" destOrd="0" parTransId="{BBA85629-C037-F24D-BAD5-8F0AB9348878}" sibTransId="{2E8BCEDC-9DB4-FC4D-AA77-CDEE63C69B1A}"/>
    <dgm:cxn modelId="{7C7D0747-8F66-4246-9937-6B6AD9CA17C6}" srcId="{32ACC578-D196-E244-98CC-D16F4369E6A6}" destId="{73790C7A-1491-644A-97B4-207202D91127}" srcOrd="1" destOrd="0" parTransId="{7C9CED1C-7596-E541-8AD6-F6A9AF4CB9E1}" sibTransId="{2C86C0BE-BDEF-2A4F-B103-6803A88863A7}"/>
    <dgm:cxn modelId="{E8AADA70-B238-D94E-ADC6-73C5A5B0618A}" type="presOf" srcId="{C4C7673D-3104-2A47-9544-454AF032A782}" destId="{E96D60B1-47D3-DE49-B4CF-85CAFAB18012}" srcOrd="0" destOrd="0" presId="urn:microsoft.com/office/officeart/2005/8/layout/radial4"/>
    <dgm:cxn modelId="{5954D0CA-F3D5-F848-B35F-B0DC1BE9BC90}" type="presOf" srcId="{73790C7A-1491-644A-97B4-207202D91127}" destId="{17A22A2D-0481-F043-941A-EB587D3AE886}" srcOrd="0" destOrd="0" presId="urn:microsoft.com/office/officeart/2005/8/layout/radial4"/>
    <dgm:cxn modelId="{921F7530-297C-FA4A-B08F-05AD5A96A7F6}" srcId="{5FBB1343-A331-9447-89EB-180D20E7559C}" destId="{32ACC578-D196-E244-98CC-D16F4369E6A6}" srcOrd="0" destOrd="0" parTransId="{D7D0039C-F5CE-8A48-9907-4B7E5C77FF43}" sibTransId="{79118694-1313-0E4E-8CE5-F120FEE44AB7}"/>
    <dgm:cxn modelId="{5AF7F026-4988-8640-9B7B-6FFB39EF36BA}" type="presOf" srcId="{7C9CED1C-7596-E541-8AD6-F6A9AF4CB9E1}" destId="{673AFA7A-217D-5A4E-A341-3ED2EBEA0B02}" srcOrd="0" destOrd="0" presId="urn:microsoft.com/office/officeart/2005/8/layout/radial4"/>
    <dgm:cxn modelId="{C323CD3D-B31A-8E4C-B6B7-7768FAECD007}" type="presParOf" srcId="{F0DA696A-FC24-CF42-AEEE-08565AD2F209}" destId="{5B03ABB9-E617-6049-97DB-54520585F1A4}" srcOrd="0" destOrd="0" presId="urn:microsoft.com/office/officeart/2005/8/layout/radial4"/>
    <dgm:cxn modelId="{0EA4B7FD-D93B-464F-A8A9-F616A1512C48}" type="presParOf" srcId="{F0DA696A-FC24-CF42-AEEE-08565AD2F209}" destId="{9C35C26D-352B-EA40-BD56-066503792BC6}" srcOrd="1" destOrd="0" presId="urn:microsoft.com/office/officeart/2005/8/layout/radial4"/>
    <dgm:cxn modelId="{EAC3D6E2-A743-954D-9B67-E2853CE50A01}" type="presParOf" srcId="{F0DA696A-FC24-CF42-AEEE-08565AD2F209}" destId="{8EFD7A48-C339-0845-9171-BEC12DD3AEB3}" srcOrd="2" destOrd="0" presId="urn:microsoft.com/office/officeart/2005/8/layout/radial4"/>
    <dgm:cxn modelId="{31EECC4E-60F1-4F40-ADBD-F1747B4A491C}" type="presParOf" srcId="{F0DA696A-FC24-CF42-AEEE-08565AD2F209}" destId="{673AFA7A-217D-5A4E-A341-3ED2EBEA0B02}" srcOrd="3" destOrd="0" presId="urn:microsoft.com/office/officeart/2005/8/layout/radial4"/>
    <dgm:cxn modelId="{9DA56EE3-5ADB-2C43-8855-9DA8C5D12863}" type="presParOf" srcId="{F0DA696A-FC24-CF42-AEEE-08565AD2F209}" destId="{17A22A2D-0481-F043-941A-EB587D3AE886}" srcOrd="4" destOrd="0" presId="urn:microsoft.com/office/officeart/2005/8/layout/radial4"/>
    <dgm:cxn modelId="{ABE111A5-2D27-BB40-99B5-74F805CAB2C1}" type="presParOf" srcId="{F0DA696A-FC24-CF42-AEEE-08565AD2F209}" destId="{69B5D705-A9CF-3844-A779-64051339F575}" srcOrd="5" destOrd="0" presId="urn:microsoft.com/office/officeart/2005/8/layout/radial4"/>
    <dgm:cxn modelId="{F290D923-CEF0-C644-B722-EE7E972312CB}" type="presParOf" srcId="{F0DA696A-FC24-CF42-AEEE-08565AD2F209}" destId="{E96D60B1-47D3-DE49-B4CF-85CAFAB1801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90A126-40E2-794F-9431-4F5D5D21DFF2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64BA2A0-B590-4C40-9ADD-C81D59B2B8BE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Livelli Governativi</a:t>
          </a:r>
          <a:endParaRPr lang="it-IT" dirty="0">
            <a:solidFill>
              <a:schemeClr val="tx1"/>
            </a:solidFill>
          </a:endParaRPr>
        </a:p>
      </dgm:t>
    </dgm:pt>
    <dgm:pt modelId="{CE039B36-AE06-C940-848E-13076A9DBC2E}" type="parTrans" cxnId="{79E4BC9A-67E5-104F-9A03-5FCF32E53A8E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13346240-D8C4-7E47-B8D9-914DA47D9282}" type="sibTrans" cxnId="{79E4BC9A-67E5-104F-9A03-5FCF32E53A8E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BABB93CE-DD90-204E-8B89-35E878DB88E8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</a:t>
          </a:r>
          <a:r>
            <a:rPr lang="it-IT" baseline="0" dirty="0" smtClean="0">
              <a:solidFill>
                <a:schemeClr val="tx1"/>
              </a:solidFill>
            </a:rPr>
            <a:t> Centrale: controllo della spesa delle assicurazioni sociali</a:t>
          </a:r>
          <a:endParaRPr lang="it-IT" dirty="0">
            <a:solidFill>
              <a:schemeClr val="tx1"/>
            </a:solidFill>
          </a:endParaRPr>
        </a:p>
      </dgm:t>
    </dgm:pt>
    <dgm:pt modelId="{1689B279-BD05-7E48-8EEE-5670CD98286C}" type="parTrans" cxnId="{7D30F0CB-AE95-AA40-93A7-75FEC4EADECC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33F61F76-F531-0D48-B26A-D9254E3C5F92}" type="sibTrans" cxnId="{7D30F0CB-AE95-AA40-93A7-75FEC4EADECC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F44DA875-D1A4-BF46-AF52-55CAC34484FC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 dei Lander: Pianificazione, sostegno degli investimenti e distribuzione dei farmaci</a:t>
          </a:r>
          <a:endParaRPr lang="it-IT" dirty="0">
            <a:solidFill>
              <a:schemeClr val="accent3"/>
            </a:solidFill>
          </a:endParaRPr>
        </a:p>
      </dgm:t>
    </dgm:pt>
    <dgm:pt modelId="{44748F4F-7DA1-5642-84E0-EAD0BC56A457}" type="parTrans" cxnId="{66C203CD-1495-544B-87CD-2B839A8D4814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16F9B1DB-F7E7-D348-9833-90DC8DDA12C4}" type="sibTrans" cxnId="{66C203CD-1495-544B-87CD-2B839A8D4814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480E0F7A-C19C-CB42-AA5A-BA7B072AE213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 Comunale: prevenzione e tutela della salute</a:t>
          </a:r>
          <a:endParaRPr lang="it-IT" dirty="0">
            <a:solidFill>
              <a:schemeClr val="tx1"/>
            </a:solidFill>
          </a:endParaRPr>
        </a:p>
      </dgm:t>
    </dgm:pt>
    <dgm:pt modelId="{EB53A337-1239-E14B-B836-FBA6AAF00B78}" type="sibTrans" cxnId="{A14A1367-8506-5B4E-AFAE-6387639FBEDA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DD0F3E60-F3E4-5448-A83A-E6D9820BFF68}" type="parTrans" cxnId="{A14A1367-8506-5B4E-AFAE-6387639FBEDA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B45EDFD9-C2A0-1548-905A-1ED89E0CE7F9}" type="pres">
      <dgm:prSet presAssocID="{F590A126-40E2-794F-9431-4F5D5D21DFF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03AF3816-B8B4-8B4B-B9C2-982A034E4D12}" type="pres">
      <dgm:prSet presAssocID="{564BA2A0-B590-4C40-9ADD-C81D59B2B8BE}" presName="singleCycle" presStyleCnt="0"/>
      <dgm:spPr/>
    </dgm:pt>
    <dgm:pt modelId="{6EEFCE3D-228E-1548-88A9-AD6D07DABA0B}" type="pres">
      <dgm:prSet presAssocID="{564BA2A0-B590-4C40-9ADD-C81D59B2B8BE}" presName="singleCenter" presStyleLbl="node1" presStyleIdx="0" presStyleCnt="4" custScaleX="195016" custScaleY="132585" custLinFactNeighborX="9783" custLinFactNeighborY="-9592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08CCA132-12C5-7842-896B-A29D9C1622FE}" type="pres">
      <dgm:prSet presAssocID="{1689B279-BD05-7E48-8EEE-5670CD98286C}" presName="Name56" presStyleLbl="parChTrans1D2" presStyleIdx="0" presStyleCnt="3"/>
      <dgm:spPr/>
      <dgm:t>
        <a:bodyPr/>
        <a:lstStyle/>
        <a:p>
          <a:endParaRPr lang="it-IT"/>
        </a:p>
      </dgm:t>
    </dgm:pt>
    <dgm:pt modelId="{E4D080E8-EDAC-FD4E-8033-5C615D719EAC}" type="pres">
      <dgm:prSet presAssocID="{BABB93CE-DD90-204E-8B89-35E878DB88E8}" presName="text0" presStyleLbl="node1" presStyleIdx="1" presStyleCnt="4" custScaleX="496611" custScaleY="179706" custRadScaleRad="200177" custRadScaleInc="-955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EA7C06-F255-F34A-B5DF-258634AB9CD1}" type="pres">
      <dgm:prSet presAssocID="{DD0F3E60-F3E4-5448-A83A-E6D9820BFF68}" presName="Name56" presStyleLbl="parChTrans1D2" presStyleIdx="1" presStyleCnt="3"/>
      <dgm:spPr/>
      <dgm:t>
        <a:bodyPr/>
        <a:lstStyle/>
        <a:p>
          <a:endParaRPr lang="it-IT"/>
        </a:p>
      </dgm:t>
    </dgm:pt>
    <dgm:pt modelId="{05B2FF46-92CB-6B42-B363-C16D7B92FC5C}" type="pres">
      <dgm:prSet presAssocID="{480E0F7A-C19C-CB42-AA5A-BA7B072AE213}" presName="text0" presStyleLbl="node1" presStyleIdx="2" presStyleCnt="4" custScaleX="435471" custScaleY="202674" custRadScaleRad="207709" custRadScaleInc="-303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5CEFE8-D98D-E943-BE94-AA7D3085EF59}" type="pres">
      <dgm:prSet presAssocID="{44748F4F-7DA1-5642-84E0-EAD0BC56A457}" presName="Name56" presStyleLbl="parChTrans1D2" presStyleIdx="2" presStyleCnt="3"/>
      <dgm:spPr/>
      <dgm:t>
        <a:bodyPr/>
        <a:lstStyle/>
        <a:p>
          <a:endParaRPr lang="it-IT"/>
        </a:p>
      </dgm:t>
    </dgm:pt>
    <dgm:pt modelId="{054F431E-8188-D54D-BF8C-63C6770F731C}" type="pres">
      <dgm:prSet presAssocID="{F44DA875-D1A4-BF46-AF52-55CAC34484FC}" presName="text0" presStyleLbl="node1" presStyleIdx="3" presStyleCnt="4" custScaleX="461432" custScaleY="247249" custRadScaleRad="211460" custRadScaleInc="329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5FA283F-3D5D-894A-9146-8A3968AA2671}" type="presOf" srcId="{480E0F7A-C19C-CB42-AA5A-BA7B072AE213}" destId="{05B2FF46-92CB-6B42-B363-C16D7B92FC5C}" srcOrd="0" destOrd="0" presId="urn:microsoft.com/office/officeart/2008/layout/RadialCluster"/>
    <dgm:cxn modelId="{E3A3DE3C-B6B6-7A4E-877F-22FCF02A792B}" type="presOf" srcId="{44748F4F-7DA1-5642-84E0-EAD0BC56A457}" destId="{8B5CEFE8-D98D-E943-BE94-AA7D3085EF59}" srcOrd="0" destOrd="0" presId="urn:microsoft.com/office/officeart/2008/layout/RadialCluster"/>
    <dgm:cxn modelId="{AC5FC030-1F27-394B-99DD-4424A69F4866}" type="presOf" srcId="{DD0F3E60-F3E4-5448-A83A-E6D9820BFF68}" destId="{88EA7C06-F255-F34A-B5DF-258634AB9CD1}" srcOrd="0" destOrd="0" presId="urn:microsoft.com/office/officeart/2008/layout/RadialCluster"/>
    <dgm:cxn modelId="{A235A7E3-926A-EB4A-99F9-74724989E258}" type="presOf" srcId="{1689B279-BD05-7E48-8EEE-5670CD98286C}" destId="{08CCA132-12C5-7842-896B-A29D9C1622FE}" srcOrd="0" destOrd="0" presId="urn:microsoft.com/office/officeart/2008/layout/RadialCluster"/>
    <dgm:cxn modelId="{A14A1367-8506-5B4E-AFAE-6387639FBEDA}" srcId="{564BA2A0-B590-4C40-9ADD-C81D59B2B8BE}" destId="{480E0F7A-C19C-CB42-AA5A-BA7B072AE213}" srcOrd="1" destOrd="0" parTransId="{DD0F3E60-F3E4-5448-A83A-E6D9820BFF68}" sibTransId="{EB53A337-1239-E14B-B836-FBA6AAF00B78}"/>
    <dgm:cxn modelId="{B3742B58-CCF0-FC49-B2DE-569E37C04F4A}" type="presOf" srcId="{564BA2A0-B590-4C40-9ADD-C81D59B2B8BE}" destId="{6EEFCE3D-228E-1548-88A9-AD6D07DABA0B}" srcOrd="0" destOrd="0" presId="urn:microsoft.com/office/officeart/2008/layout/RadialCluster"/>
    <dgm:cxn modelId="{79E4BC9A-67E5-104F-9A03-5FCF32E53A8E}" srcId="{F590A126-40E2-794F-9431-4F5D5D21DFF2}" destId="{564BA2A0-B590-4C40-9ADD-C81D59B2B8BE}" srcOrd="0" destOrd="0" parTransId="{CE039B36-AE06-C940-848E-13076A9DBC2E}" sibTransId="{13346240-D8C4-7E47-B8D9-914DA47D9282}"/>
    <dgm:cxn modelId="{28FA3D71-CD6B-404F-A1A1-F484BF1B798C}" type="presOf" srcId="{BABB93CE-DD90-204E-8B89-35E878DB88E8}" destId="{E4D080E8-EDAC-FD4E-8033-5C615D719EAC}" srcOrd="0" destOrd="0" presId="urn:microsoft.com/office/officeart/2008/layout/RadialCluster"/>
    <dgm:cxn modelId="{B75D6F07-2B25-0F4F-B01D-748F7806534B}" type="presOf" srcId="{F44DA875-D1A4-BF46-AF52-55CAC34484FC}" destId="{054F431E-8188-D54D-BF8C-63C6770F731C}" srcOrd="0" destOrd="0" presId="urn:microsoft.com/office/officeart/2008/layout/RadialCluster"/>
    <dgm:cxn modelId="{66C203CD-1495-544B-87CD-2B839A8D4814}" srcId="{564BA2A0-B590-4C40-9ADD-C81D59B2B8BE}" destId="{F44DA875-D1A4-BF46-AF52-55CAC34484FC}" srcOrd="2" destOrd="0" parTransId="{44748F4F-7DA1-5642-84E0-EAD0BC56A457}" sibTransId="{16F9B1DB-F7E7-D348-9833-90DC8DDA12C4}"/>
    <dgm:cxn modelId="{7D30F0CB-AE95-AA40-93A7-75FEC4EADECC}" srcId="{564BA2A0-B590-4C40-9ADD-C81D59B2B8BE}" destId="{BABB93CE-DD90-204E-8B89-35E878DB88E8}" srcOrd="0" destOrd="0" parTransId="{1689B279-BD05-7E48-8EEE-5670CD98286C}" sibTransId="{33F61F76-F531-0D48-B26A-D9254E3C5F92}"/>
    <dgm:cxn modelId="{68930DAF-1355-444B-A27F-23E30AF4B6B9}" type="presOf" srcId="{F590A126-40E2-794F-9431-4F5D5D21DFF2}" destId="{B45EDFD9-C2A0-1548-905A-1ED89E0CE7F9}" srcOrd="0" destOrd="0" presId="urn:microsoft.com/office/officeart/2008/layout/RadialCluster"/>
    <dgm:cxn modelId="{F9415E13-F5F8-CD43-850F-3F01651AA52B}" type="presParOf" srcId="{B45EDFD9-C2A0-1548-905A-1ED89E0CE7F9}" destId="{03AF3816-B8B4-8B4B-B9C2-982A034E4D12}" srcOrd="0" destOrd="0" presId="urn:microsoft.com/office/officeart/2008/layout/RadialCluster"/>
    <dgm:cxn modelId="{65892648-DD7F-5241-8BD6-9FB5DD4A7B58}" type="presParOf" srcId="{03AF3816-B8B4-8B4B-B9C2-982A034E4D12}" destId="{6EEFCE3D-228E-1548-88A9-AD6D07DABA0B}" srcOrd="0" destOrd="0" presId="urn:microsoft.com/office/officeart/2008/layout/RadialCluster"/>
    <dgm:cxn modelId="{4B90E50E-BF80-4B4D-B660-073B9F9E6B70}" type="presParOf" srcId="{03AF3816-B8B4-8B4B-B9C2-982A034E4D12}" destId="{08CCA132-12C5-7842-896B-A29D9C1622FE}" srcOrd="1" destOrd="0" presId="urn:microsoft.com/office/officeart/2008/layout/RadialCluster"/>
    <dgm:cxn modelId="{6D0938A5-341F-E44D-979D-EA325439793E}" type="presParOf" srcId="{03AF3816-B8B4-8B4B-B9C2-982A034E4D12}" destId="{E4D080E8-EDAC-FD4E-8033-5C615D719EAC}" srcOrd="2" destOrd="0" presId="urn:microsoft.com/office/officeart/2008/layout/RadialCluster"/>
    <dgm:cxn modelId="{3EC9C824-104C-1046-9D3C-18BA4B43225C}" type="presParOf" srcId="{03AF3816-B8B4-8B4B-B9C2-982A034E4D12}" destId="{88EA7C06-F255-F34A-B5DF-258634AB9CD1}" srcOrd="3" destOrd="0" presId="urn:microsoft.com/office/officeart/2008/layout/RadialCluster"/>
    <dgm:cxn modelId="{65C66FAE-B061-694C-B8F0-9A366DDC41AD}" type="presParOf" srcId="{03AF3816-B8B4-8B4B-B9C2-982A034E4D12}" destId="{05B2FF46-92CB-6B42-B363-C16D7B92FC5C}" srcOrd="4" destOrd="0" presId="urn:microsoft.com/office/officeart/2008/layout/RadialCluster"/>
    <dgm:cxn modelId="{35C1863C-0224-F14D-B408-C0668ED9DB6E}" type="presParOf" srcId="{03AF3816-B8B4-8B4B-B9C2-982A034E4D12}" destId="{8B5CEFE8-D98D-E943-BE94-AA7D3085EF59}" srcOrd="5" destOrd="0" presId="urn:microsoft.com/office/officeart/2008/layout/RadialCluster"/>
    <dgm:cxn modelId="{C0922B7C-BA3D-9043-AD18-3FCB0F89F25F}" type="presParOf" srcId="{03AF3816-B8B4-8B4B-B9C2-982A034E4D12}" destId="{054F431E-8188-D54D-BF8C-63C6770F731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90A126-40E2-794F-9431-4F5D5D21DFF2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64BA2A0-B590-4C40-9ADD-C81D59B2B8BE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Livelli Governativi</a:t>
          </a:r>
          <a:endParaRPr lang="it-IT" dirty="0">
            <a:solidFill>
              <a:schemeClr val="tx1"/>
            </a:solidFill>
          </a:endParaRPr>
        </a:p>
      </dgm:t>
    </dgm:pt>
    <dgm:pt modelId="{CE039B36-AE06-C940-848E-13076A9DBC2E}" type="parTrans" cxnId="{79E4BC9A-67E5-104F-9A03-5FCF32E53A8E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13346240-D8C4-7E47-B8D9-914DA47D9282}" type="sibTrans" cxnId="{79E4BC9A-67E5-104F-9A03-5FCF32E53A8E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BABB93CE-DD90-204E-8B89-35E878DB88E8}">
      <dgm:prSet phldrT="[Tes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 centrale: assicura il diritto alla salute attraverso i LEA</a:t>
          </a:r>
          <a:endParaRPr lang="it-IT" dirty="0">
            <a:solidFill>
              <a:schemeClr val="tx1"/>
            </a:solidFill>
          </a:endParaRPr>
        </a:p>
      </dgm:t>
    </dgm:pt>
    <dgm:pt modelId="{1689B279-BD05-7E48-8EEE-5670CD98286C}" type="parTrans" cxnId="{7D30F0CB-AE95-AA40-93A7-75FEC4EADECC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33F61F76-F531-0D48-B26A-D9254E3C5F92}" type="sibTrans" cxnId="{7D30F0CB-AE95-AA40-93A7-75FEC4EADECC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480E0F7A-C19C-CB42-AA5A-BA7B072AE213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 territoriale: attività di prevenzione</a:t>
          </a:r>
          <a:endParaRPr lang="it-IT" dirty="0">
            <a:solidFill>
              <a:schemeClr val="tx1"/>
            </a:solidFill>
          </a:endParaRPr>
        </a:p>
      </dgm:t>
    </dgm:pt>
    <dgm:pt modelId="{DD0F3E60-F3E4-5448-A83A-E6D9820BFF68}" type="parTrans" cxnId="{A14A1367-8506-5B4E-AFAE-6387639FBEDA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EB53A337-1239-E14B-B836-FBA6AAF00B78}" type="sibTrans" cxnId="{A14A1367-8506-5B4E-AFAE-6387639FBEDA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F44DA875-D1A4-BF46-AF52-55CAC34484FC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Governo Regionale: Responsabilità sulla spesa sanitaria</a:t>
          </a:r>
          <a:endParaRPr lang="it-IT" dirty="0">
            <a:solidFill>
              <a:schemeClr val="accent3"/>
            </a:solidFill>
          </a:endParaRPr>
        </a:p>
      </dgm:t>
    </dgm:pt>
    <dgm:pt modelId="{44748F4F-7DA1-5642-84E0-EAD0BC56A457}" type="parTrans" cxnId="{66C203CD-1495-544B-87CD-2B839A8D4814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16F9B1DB-F7E7-D348-9833-90DC8DDA12C4}" type="sibTrans" cxnId="{66C203CD-1495-544B-87CD-2B839A8D4814}">
      <dgm:prSet/>
      <dgm:spPr/>
      <dgm:t>
        <a:bodyPr/>
        <a:lstStyle/>
        <a:p>
          <a:endParaRPr lang="it-IT">
            <a:solidFill>
              <a:schemeClr val="accent3"/>
            </a:solidFill>
          </a:endParaRPr>
        </a:p>
      </dgm:t>
    </dgm:pt>
    <dgm:pt modelId="{B45EDFD9-C2A0-1548-905A-1ED89E0CE7F9}" type="pres">
      <dgm:prSet presAssocID="{F590A126-40E2-794F-9431-4F5D5D21DFF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03AF3816-B8B4-8B4B-B9C2-982A034E4D12}" type="pres">
      <dgm:prSet presAssocID="{564BA2A0-B590-4C40-9ADD-C81D59B2B8BE}" presName="singleCycle" presStyleCnt="0"/>
      <dgm:spPr/>
    </dgm:pt>
    <dgm:pt modelId="{6EEFCE3D-228E-1548-88A9-AD6D07DABA0B}" type="pres">
      <dgm:prSet presAssocID="{564BA2A0-B590-4C40-9ADD-C81D59B2B8BE}" presName="singleCenter" presStyleLbl="node1" presStyleIdx="0" presStyleCnt="4" custScaleX="164290" custScaleY="82150" custLinFactNeighborX="-1463" custLinFactNeighborY="2246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08CCA132-12C5-7842-896B-A29D9C1622FE}" type="pres">
      <dgm:prSet presAssocID="{1689B279-BD05-7E48-8EEE-5670CD98286C}" presName="Name56" presStyleLbl="parChTrans1D2" presStyleIdx="0" presStyleCnt="3"/>
      <dgm:spPr/>
      <dgm:t>
        <a:bodyPr/>
        <a:lstStyle/>
        <a:p>
          <a:endParaRPr lang="it-IT"/>
        </a:p>
      </dgm:t>
    </dgm:pt>
    <dgm:pt modelId="{E4D080E8-EDAC-FD4E-8033-5C615D719EAC}" type="pres">
      <dgm:prSet presAssocID="{BABB93CE-DD90-204E-8B89-35E878DB88E8}" presName="text0" presStyleLbl="node1" presStyleIdx="1" presStyleCnt="4" custScaleX="359249" custScaleY="150829" custRadScaleRad="128288" custRadScaleInc="890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EA7C06-F255-F34A-B5DF-258634AB9CD1}" type="pres">
      <dgm:prSet presAssocID="{DD0F3E60-F3E4-5448-A83A-E6D9820BFF68}" presName="Name56" presStyleLbl="parChTrans1D2" presStyleIdx="1" presStyleCnt="3"/>
      <dgm:spPr/>
      <dgm:t>
        <a:bodyPr/>
        <a:lstStyle/>
        <a:p>
          <a:endParaRPr lang="it-IT"/>
        </a:p>
      </dgm:t>
    </dgm:pt>
    <dgm:pt modelId="{05B2FF46-92CB-6B42-B363-C16D7B92FC5C}" type="pres">
      <dgm:prSet presAssocID="{480E0F7A-C19C-CB42-AA5A-BA7B072AE213}" presName="text0" presStyleLbl="node1" presStyleIdx="2" presStyleCnt="4" custScaleX="289640" custScaleY="129026" custRadScaleRad="143130" custRadScaleInc="-174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5CEFE8-D98D-E943-BE94-AA7D3085EF59}" type="pres">
      <dgm:prSet presAssocID="{44748F4F-7DA1-5642-84E0-EAD0BC56A457}" presName="Name56" presStyleLbl="parChTrans1D2" presStyleIdx="2" presStyleCnt="3"/>
      <dgm:spPr/>
      <dgm:t>
        <a:bodyPr/>
        <a:lstStyle/>
        <a:p>
          <a:endParaRPr lang="it-IT"/>
        </a:p>
      </dgm:t>
    </dgm:pt>
    <dgm:pt modelId="{054F431E-8188-D54D-BF8C-63C6770F731C}" type="pres">
      <dgm:prSet presAssocID="{F44DA875-D1A4-BF46-AF52-55CAC34484FC}" presName="text0" presStyleLbl="node1" presStyleIdx="3" presStyleCnt="4" custScaleX="258634" custScaleY="180287" custRadScaleRad="151170" custRadScaleInc="2690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14A1367-8506-5B4E-AFAE-6387639FBEDA}" srcId="{564BA2A0-B590-4C40-9ADD-C81D59B2B8BE}" destId="{480E0F7A-C19C-CB42-AA5A-BA7B072AE213}" srcOrd="1" destOrd="0" parTransId="{DD0F3E60-F3E4-5448-A83A-E6D9820BFF68}" sibTransId="{EB53A337-1239-E14B-B836-FBA6AAF00B78}"/>
    <dgm:cxn modelId="{66C203CD-1495-544B-87CD-2B839A8D4814}" srcId="{564BA2A0-B590-4C40-9ADD-C81D59B2B8BE}" destId="{F44DA875-D1A4-BF46-AF52-55CAC34484FC}" srcOrd="2" destOrd="0" parTransId="{44748F4F-7DA1-5642-84E0-EAD0BC56A457}" sibTransId="{16F9B1DB-F7E7-D348-9833-90DC8DDA12C4}"/>
    <dgm:cxn modelId="{73AD32D4-F5C3-7442-80F3-F07A69D21E09}" type="presOf" srcId="{44748F4F-7DA1-5642-84E0-EAD0BC56A457}" destId="{8B5CEFE8-D98D-E943-BE94-AA7D3085EF59}" srcOrd="0" destOrd="0" presId="urn:microsoft.com/office/officeart/2008/layout/RadialCluster"/>
    <dgm:cxn modelId="{7D30F0CB-AE95-AA40-93A7-75FEC4EADECC}" srcId="{564BA2A0-B590-4C40-9ADD-C81D59B2B8BE}" destId="{BABB93CE-DD90-204E-8B89-35E878DB88E8}" srcOrd="0" destOrd="0" parTransId="{1689B279-BD05-7E48-8EEE-5670CD98286C}" sibTransId="{33F61F76-F531-0D48-B26A-D9254E3C5F92}"/>
    <dgm:cxn modelId="{7B385AA5-14DA-FD4E-AD9E-34EC0FF55F06}" type="presOf" srcId="{1689B279-BD05-7E48-8EEE-5670CD98286C}" destId="{08CCA132-12C5-7842-896B-A29D9C1622FE}" srcOrd="0" destOrd="0" presId="urn:microsoft.com/office/officeart/2008/layout/RadialCluster"/>
    <dgm:cxn modelId="{D2C07DA0-C798-6844-8661-B37075ADE010}" type="presOf" srcId="{480E0F7A-C19C-CB42-AA5A-BA7B072AE213}" destId="{05B2FF46-92CB-6B42-B363-C16D7B92FC5C}" srcOrd="0" destOrd="0" presId="urn:microsoft.com/office/officeart/2008/layout/RadialCluster"/>
    <dgm:cxn modelId="{512E301F-05C1-B448-988B-44CDC293AB49}" type="presOf" srcId="{DD0F3E60-F3E4-5448-A83A-E6D9820BFF68}" destId="{88EA7C06-F255-F34A-B5DF-258634AB9CD1}" srcOrd="0" destOrd="0" presId="urn:microsoft.com/office/officeart/2008/layout/RadialCluster"/>
    <dgm:cxn modelId="{D817FDCF-F596-E349-912F-9AA070D758A5}" type="presOf" srcId="{564BA2A0-B590-4C40-9ADD-C81D59B2B8BE}" destId="{6EEFCE3D-228E-1548-88A9-AD6D07DABA0B}" srcOrd="0" destOrd="0" presId="urn:microsoft.com/office/officeart/2008/layout/RadialCluster"/>
    <dgm:cxn modelId="{BE5A1235-6DBD-7345-BC11-2F6FF544801F}" type="presOf" srcId="{F590A126-40E2-794F-9431-4F5D5D21DFF2}" destId="{B45EDFD9-C2A0-1548-905A-1ED89E0CE7F9}" srcOrd="0" destOrd="0" presId="urn:microsoft.com/office/officeart/2008/layout/RadialCluster"/>
    <dgm:cxn modelId="{44CFC19B-9BE8-9F4A-BB9D-8C04D5BB6C48}" type="presOf" srcId="{F44DA875-D1A4-BF46-AF52-55CAC34484FC}" destId="{054F431E-8188-D54D-BF8C-63C6770F731C}" srcOrd="0" destOrd="0" presId="urn:microsoft.com/office/officeart/2008/layout/RadialCluster"/>
    <dgm:cxn modelId="{7E5605DA-A97F-B349-B0ED-4AA8644FE84B}" type="presOf" srcId="{BABB93CE-DD90-204E-8B89-35E878DB88E8}" destId="{E4D080E8-EDAC-FD4E-8033-5C615D719EAC}" srcOrd="0" destOrd="0" presId="urn:microsoft.com/office/officeart/2008/layout/RadialCluster"/>
    <dgm:cxn modelId="{79E4BC9A-67E5-104F-9A03-5FCF32E53A8E}" srcId="{F590A126-40E2-794F-9431-4F5D5D21DFF2}" destId="{564BA2A0-B590-4C40-9ADD-C81D59B2B8BE}" srcOrd="0" destOrd="0" parTransId="{CE039B36-AE06-C940-848E-13076A9DBC2E}" sibTransId="{13346240-D8C4-7E47-B8D9-914DA47D9282}"/>
    <dgm:cxn modelId="{42B78B89-5F51-FE44-B8EF-CB56E520993D}" type="presParOf" srcId="{B45EDFD9-C2A0-1548-905A-1ED89E0CE7F9}" destId="{03AF3816-B8B4-8B4B-B9C2-982A034E4D12}" srcOrd="0" destOrd="0" presId="urn:microsoft.com/office/officeart/2008/layout/RadialCluster"/>
    <dgm:cxn modelId="{772F2056-5E57-604A-9AFF-9F86F6AE9898}" type="presParOf" srcId="{03AF3816-B8B4-8B4B-B9C2-982A034E4D12}" destId="{6EEFCE3D-228E-1548-88A9-AD6D07DABA0B}" srcOrd="0" destOrd="0" presId="urn:microsoft.com/office/officeart/2008/layout/RadialCluster"/>
    <dgm:cxn modelId="{925976CB-1F6A-9147-848A-60F5A67AFB97}" type="presParOf" srcId="{03AF3816-B8B4-8B4B-B9C2-982A034E4D12}" destId="{08CCA132-12C5-7842-896B-A29D9C1622FE}" srcOrd="1" destOrd="0" presId="urn:microsoft.com/office/officeart/2008/layout/RadialCluster"/>
    <dgm:cxn modelId="{358D7095-382E-1949-BF07-EC88735BA373}" type="presParOf" srcId="{03AF3816-B8B4-8B4B-B9C2-982A034E4D12}" destId="{E4D080E8-EDAC-FD4E-8033-5C615D719EAC}" srcOrd="2" destOrd="0" presId="urn:microsoft.com/office/officeart/2008/layout/RadialCluster"/>
    <dgm:cxn modelId="{35D92216-26CC-2E4F-AD60-4F9DA644E2FB}" type="presParOf" srcId="{03AF3816-B8B4-8B4B-B9C2-982A034E4D12}" destId="{88EA7C06-F255-F34A-B5DF-258634AB9CD1}" srcOrd="3" destOrd="0" presId="urn:microsoft.com/office/officeart/2008/layout/RadialCluster"/>
    <dgm:cxn modelId="{0946D0FD-BD5D-7F4A-A57A-E885161B8DDB}" type="presParOf" srcId="{03AF3816-B8B4-8B4B-B9C2-982A034E4D12}" destId="{05B2FF46-92CB-6B42-B363-C16D7B92FC5C}" srcOrd="4" destOrd="0" presId="urn:microsoft.com/office/officeart/2008/layout/RadialCluster"/>
    <dgm:cxn modelId="{6EB83B66-8C0E-584F-96AE-1061B45E3819}" type="presParOf" srcId="{03AF3816-B8B4-8B4B-B9C2-982A034E4D12}" destId="{8B5CEFE8-D98D-E943-BE94-AA7D3085EF59}" srcOrd="5" destOrd="0" presId="urn:microsoft.com/office/officeart/2008/layout/RadialCluster"/>
    <dgm:cxn modelId="{5A3563DB-6C06-2340-8283-517B5907BA4D}" type="presParOf" srcId="{03AF3816-B8B4-8B4B-B9C2-982A034E4D12}" destId="{054F431E-8188-D54D-BF8C-63C6770F731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3ABB9-E617-6049-97DB-54520585F1A4}">
      <dsp:nvSpPr>
        <dsp:cNvPr id="0" name=""/>
        <dsp:cNvSpPr/>
      </dsp:nvSpPr>
      <dsp:spPr>
        <a:xfrm>
          <a:off x="2376297" y="2510900"/>
          <a:ext cx="1967822" cy="1967822"/>
        </a:xfrm>
        <a:prstGeom prst="ellipse">
          <a:avLst/>
        </a:prstGeom>
        <a:solidFill>
          <a:schemeClr val="accent3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/>
            <a:t>Modello ASM </a:t>
          </a:r>
          <a:endParaRPr lang="it-IT" sz="3100" kern="1200" dirty="0"/>
        </a:p>
      </dsp:txBody>
      <dsp:txXfrm>
        <a:off x="2664478" y="2799081"/>
        <a:ext cx="1391460" cy="1391460"/>
      </dsp:txXfrm>
    </dsp:sp>
    <dsp:sp modelId="{9C35C26D-352B-EA40-BD56-066503792BC6}">
      <dsp:nvSpPr>
        <dsp:cNvPr id="0" name=""/>
        <dsp:cNvSpPr/>
      </dsp:nvSpPr>
      <dsp:spPr>
        <a:xfrm rot="12900000">
          <a:off x="960713" y="2117064"/>
          <a:ext cx="1664685" cy="56082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FD7A48-C339-0845-9171-BEC12DD3AEB3}">
      <dsp:nvSpPr>
        <dsp:cNvPr id="0" name=""/>
        <dsp:cNvSpPr/>
      </dsp:nvSpPr>
      <dsp:spPr>
        <a:xfrm>
          <a:off x="176525" y="1172294"/>
          <a:ext cx="1869430" cy="1495544"/>
        </a:xfrm>
        <a:prstGeom prst="roundRect">
          <a:avLst>
            <a:gd name="adj" fmla="val 10000"/>
          </a:avLst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Il rapporto rischio-premio </a:t>
          </a:r>
          <a:r>
            <a:rPr lang="fr-FR" sz="2200" kern="1200" dirty="0" err="1" smtClean="0"/>
            <a:t>è</a:t>
          </a:r>
          <a:r>
            <a:rPr lang="it-IT" sz="2200" kern="1200" dirty="0" smtClean="0"/>
            <a:t> diviso fra gli iscritti</a:t>
          </a:r>
          <a:endParaRPr lang="it-IT" sz="2200" kern="1200" dirty="0"/>
        </a:p>
      </dsp:txBody>
      <dsp:txXfrm>
        <a:off x="220328" y="1216097"/>
        <a:ext cx="1781824" cy="1407938"/>
      </dsp:txXfrm>
    </dsp:sp>
    <dsp:sp modelId="{673AFA7A-217D-5A4E-A341-3ED2EBEA0B02}">
      <dsp:nvSpPr>
        <dsp:cNvPr id="0" name=""/>
        <dsp:cNvSpPr/>
      </dsp:nvSpPr>
      <dsp:spPr>
        <a:xfrm rot="16200000">
          <a:off x="2527865" y="1301256"/>
          <a:ext cx="1664685" cy="560829"/>
        </a:xfrm>
        <a:prstGeom prst="leftArrow">
          <a:avLst>
            <a:gd name="adj1" fmla="val 60000"/>
            <a:gd name="adj2" fmla="val 50000"/>
          </a:avLst>
        </a:prstGeom>
        <a:solidFill>
          <a:srgbClr val="FF180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A22A2D-0481-F043-941A-EB587D3AE886}">
      <dsp:nvSpPr>
        <dsp:cNvPr id="0" name=""/>
        <dsp:cNvSpPr/>
      </dsp:nvSpPr>
      <dsp:spPr>
        <a:xfrm>
          <a:off x="2425493" y="1555"/>
          <a:ext cx="1869430" cy="1495544"/>
        </a:xfrm>
        <a:prstGeom prst="roundRect">
          <a:avLst>
            <a:gd name="adj" fmla="val 10000"/>
          </a:avLst>
        </a:prstGeom>
        <a:solidFill>
          <a:srgbClr val="FF180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Libertá</a:t>
          </a:r>
          <a:r>
            <a:rPr lang="it-IT" sz="2200" kern="1200" dirty="0" smtClean="0"/>
            <a:t> di scelta della Cassa</a:t>
          </a:r>
          <a:endParaRPr lang="it-IT" sz="2200" kern="1200" dirty="0"/>
        </a:p>
      </dsp:txBody>
      <dsp:txXfrm>
        <a:off x="2469296" y="45358"/>
        <a:ext cx="1781824" cy="1407938"/>
      </dsp:txXfrm>
    </dsp:sp>
    <dsp:sp modelId="{69B5D705-A9CF-3844-A779-64051339F575}">
      <dsp:nvSpPr>
        <dsp:cNvPr id="0" name=""/>
        <dsp:cNvSpPr/>
      </dsp:nvSpPr>
      <dsp:spPr>
        <a:xfrm rot="19500000">
          <a:off x="4095018" y="2117064"/>
          <a:ext cx="1664685" cy="56082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6D60B1-47D3-DE49-B4CF-85CAFAB18012}">
      <dsp:nvSpPr>
        <dsp:cNvPr id="0" name=""/>
        <dsp:cNvSpPr/>
      </dsp:nvSpPr>
      <dsp:spPr>
        <a:xfrm>
          <a:off x="4674460" y="1172294"/>
          <a:ext cx="1869430" cy="1495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Le Casse non posso differenziare le prestazioni</a:t>
          </a:r>
          <a:endParaRPr lang="it-IT" sz="2200" kern="1200" dirty="0"/>
        </a:p>
      </dsp:txBody>
      <dsp:txXfrm>
        <a:off x="4718263" y="1216097"/>
        <a:ext cx="1781824" cy="1407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FCE3D-228E-1548-88A9-AD6D07DABA0B}">
      <dsp:nvSpPr>
        <dsp:cNvPr id="0" name=""/>
        <dsp:cNvSpPr/>
      </dsp:nvSpPr>
      <dsp:spPr>
        <a:xfrm>
          <a:off x="3969778" y="936104"/>
          <a:ext cx="1862871" cy="126650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solidFill>
                <a:schemeClr val="tx1"/>
              </a:solidFill>
            </a:rPr>
            <a:t>Livelli Governativi</a:t>
          </a:r>
          <a:endParaRPr lang="it-IT" sz="2600" kern="1200" dirty="0">
            <a:solidFill>
              <a:schemeClr val="tx1"/>
            </a:solidFill>
          </a:endParaRPr>
        </a:p>
      </dsp:txBody>
      <dsp:txXfrm>
        <a:off x="4031604" y="997930"/>
        <a:ext cx="1739219" cy="1142853"/>
      </dsp:txXfrm>
    </dsp:sp>
    <dsp:sp modelId="{08CCA132-12C5-7842-896B-A29D9C1622FE}">
      <dsp:nvSpPr>
        <dsp:cNvPr id="0" name=""/>
        <dsp:cNvSpPr/>
      </dsp:nvSpPr>
      <dsp:spPr>
        <a:xfrm rot="12195196">
          <a:off x="3457475" y="1063709"/>
          <a:ext cx="5339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399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080E8-EDAC-FD4E-8033-5C615D719EAC}">
      <dsp:nvSpPr>
        <dsp:cNvPr id="0" name=""/>
        <dsp:cNvSpPr/>
      </dsp:nvSpPr>
      <dsp:spPr>
        <a:xfrm>
          <a:off x="551682" y="-191837"/>
          <a:ext cx="3178364" cy="115013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solidFill>
                <a:schemeClr val="tx1"/>
              </a:solidFill>
            </a:rPr>
            <a:t>Governo</a:t>
          </a:r>
          <a:r>
            <a:rPr lang="it-IT" sz="2200" kern="1200" baseline="0" dirty="0" smtClean="0">
              <a:solidFill>
                <a:schemeClr val="tx1"/>
              </a:solidFill>
            </a:rPr>
            <a:t> Centrale: controllo della spesa delle assicurazioni sociali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607827" y="-135692"/>
        <a:ext cx="3066074" cy="1037848"/>
      </dsp:txXfrm>
    </dsp:sp>
    <dsp:sp modelId="{88EA7C06-F255-F34A-B5DF-258634AB9CD1}">
      <dsp:nvSpPr>
        <dsp:cNvPr id="0" name=""/>
        <dsp:cNvSpPr/>
      </dsp:nvSpPr>
      <dsp:spPr>
        <a:xfrm rot="1112140">
          <a:off x="5822470" y="1944036"/>
          <a:ext cx="3924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4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2FF46-92CB-6B42-B363-C16D7B92FC5C}">
      <dsp:nvSpPr>
        <dsp:cNvPr id="0" name=""/>
        <dsp:cNvSpPr/>
      </dsp:nvSpPr>
      <dsp:spPr>
        <a:xfrm>
          <a:off x="6204751" y="1825082"/>
          <a:ext cx="2787062" cy="129713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tx1"/>
              </a:solidFill>
            </a:rPr>
            <a:t>Governo Comunale: prevenzione e tutela della salute</a:t>
          </a:r>
          <a:endParaRPr lang="it-IT" sz="2400" kern="1200" dirty="0">
            <a:solidFill>
              <a:schemeClr val="tx1"/>
            </a:solidFill>
          </a:endParaRPr>
        </a:p>
      </dsp:txBody>
      <dsp:txXfrm>
        <a:off x="6268072" y="1888403"/>
        <a:ext cx="2660420" cy="1170493"/>
      </dsp:txXfrm>
    </dsp:sp>
    <dsp:sp modelId="{8B5CEFE8-D98D-E943-BE94-AA7D3085EF59}">
      <dsp:nvSpPr>
        <dsp:cNvPr id="0" name=""/>
        <dsp:cNvSpPr/>
      </dsp:nvSpPr>
      <dsp:spPr>
        <a:xfrm rot="9960435">
          <a:off x="3022132" y="1917760"/>
          <a:ext cx="9619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191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F431E-8188-D54D-BF8C-63C6770F731C}">
      <dsp:nvSpPr>
        <dsp:cNvPr id="0" name=""/>
        <dsp:cNvSpPr/>
      </dsp:nvSpPr>
      <dsp:spPr>
        <a:xfrm>
          <a:off x="83189" y="1610806"/>
          <a:ext cx="2953215" cy="158242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>
              <a:solidFill>
                <a:schemeClr val="tx1"/>
              </a:solidFill>
            </a:rPr>
            <a:t>Governo dei Lander: Pianificazione, sostegno degli investimenti e distribuzione dei farmaci</a:t>
          </a:r>
          <a:endParaRPr lang="it-IT" sz="2100" kern="1200" dirty="0">
            <a:solidFill>
              <a:schemeClr val="accent3"/>
            </a:solidFill>
          </a:endParaRPr>
        </a:p>
      </dsp:txBody>
      <dsp:txXfrm>
        <a:off x="160436" y="1688053"/>
        <a:ext cx="2798721" cy="1427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FCE3D-228E-1548-88A9-AD6D07DABA0B}">
      <dsp:nvSpPr>
        <dsp:cNvPr id="0" name=""/>
        <dsp:cNvSpPr/>
      </dsp:nvSpPr>
      <dsp:spPr>
        <a:xfrm>
          <a:off x="3150179" y="2230784"/>
          <a:ext cx="2208194" cy="11041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>
              <a:solidFill>
                <a:schemeClr val="tx1"/>
              </a:solidFill>
            </a:rPr>
            <a:t>Livelli Governativi</a:t>
          </a:r>
          <a:endParaRPr lang="it-IT" sz="3000" kern="1200" dirty="0">
            <a:solidFill>
              <a:schemeClr val="tx1"/>
            </a:solidFill>
          </a:endParaRPr>
        </a:p>
      </dsp:txBody>
      <dsp:txXfrm>
        <a:off x="3204080" y="2284685"/>
        <a:ext cx="2100392" cy="996362"/>
      </dsp:txXfrm>
    </dsp:sp>
    <dsp:sp modelId="{08CCA132-12C5-7842-896B-A29D9C1622FE}">
      <dsp:nvSpPr>
        <dsp:cNvPr id="0" name=""/>
        <dsp:cNvSpPr/>
      </dsp:nvSpPr>
      <dsp:spPr>
        <a:xfrm rot="19357035">
          <a:off x="4902312" y="2010551"/>
          <a:ext cx="7254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548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080E8-EDAC-FD4E-8033-5C615D719EAC}">
      <dsp:nvSpPr>
        <dsp:cNvPr id="0" name=""/>
        <dsp:cNvSpPr/>
      </dsp:nvSpPr>
      <dsp:spPr>
        <a:xfrm>
          <a:off x="4824528" y="432049"/>
          <a:ext cx="3235166" cy="1358269"/>
        </a:xfrm>
        <a:prstGeom prst="roundRect">
          <a:avLst/>
        </a:prstGeom>
        <a:gradFill rotWithShape="1"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solidFill>
                <a:schemeClr val="tx1"/>
              </a:solidFill>
            </a:rPr>
            <a:t>Governo centrale: assicura il diritto alla salute attraverso i LEA</a:t>
          </a:r>
          <a:endParaRPr lang="it-IT" sz="2500" kern="1200" dirty="0">
            <a:solidFill>
              <a:schemeClr val="tx1"/>
            </a:solidFill>
          </a:endParaRPr>
        </a:p>
      </dsp:txBody>
      <dsp:txXfrm>
        <a:off x="4890833" y="498354"/>
        <a:ext cx="3102556" cy="1225659"/>
      </dsp:txXfrm>
    </dsp:sp>
    <dsp:sp modelId="{88EA7C06-F255-F34A-B5DF-258634AB9CD1}">
      <dsp:nvSpPr>
        <dsp:cNvPr id="0" name=""/>
        <dsp:cNvSpPr/>
      </dsp:nvSpPr>
      <dsp:spPr>
        <a:xfrm rot="1046625">
          <a:off x="5347810" y="3198651"/>
          <a:ext cx="4593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938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2FF46-92CB-6B42-B363-C16D7B92FC5C}">
      <dsp:nvSpPr>
        <dsp:cNvPr id="0" name=""/>
        <dsp:cNvSpPr/>
      </dsp:nvSpPr>
      <dsp:spPr>
        <a:xfrm>
          <a:off x="5796636" y="3096335"/>
          <a:ext cx="2608312" cy="11619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solidFill>
                <a:schemeClr val="tx1"/>
              </a:solidFill>
            </a:rPr>
            <a:t>Governo territoriale: attività di prevenzione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5853357" y="3153056"/>
        <a:ext cx="2494870" cy="1048483"/>
      </dsp:txXfrm>
    </dsp:sp>
    <dsp:sp modelId="{8B5CEFE8-D98D-E943-BE94-AA7D3085EF59}">
      <dsp:nvSpPr>
        <dsp:cNvPr id="0" name=""/>
        <dsp:cNvSpPr/>
      </dsp:nvSpPr>
      <dsp:spPr>
        <a:xfrm rot="10053909">
          <a:off x="2439843" y="3103708"/>
          <a:ext cx="7187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876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F431E-8188-D54D-BF8C-63C6770F731C}">
      <dsp:nvSpPr>
        <dsp:cNvPr id="0" name=""/>
        <dsp:cNvSpPr/>
      </dsp:nvSpPr>
      <dsp:spPr>
        <a:xfrm>
          <a:off x="119182" y="2626104"/>
          <a:ext cx="2329091" cy="1623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tx1"/>
              </a:solidFill>
            </a:rPr>
            <a:t>Governo Regionale: Responsabilità sulla spesa sanitaria</a:t>
          </a:r>
          <a:endParaRPr lang="it-IT" sz="2000" kern="1200" dirty="0">
            <a:solidFill>
              <a:schemeClr val="accent3"/>
            </a:solidFill>
          </a:endParaRPr>
        </a:p>
      </dsp:txBody>
      <dsp:txXfrm>
        <a:off x="198437" y="2705359"/>
        <a:ext cx="2170581" cy="1465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570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00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25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19963" y="282575"/>
            <a:ext cx="2192337" cy="6616700"/>
          </a:xfrm>
        </p:spPr>
        <p:txBody>
          <a:bodyPr vert="eaVert"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6200" cy="6616700"/>
          </a:xfrm>
        </p:spPr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901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olo, contenuto 2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605837" cy="126047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41363" y="1963738"/>
            <a:ext cx="4308475" cy="2390775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741363" y="4506913"/>
            <a:ext cx="4308475" cy="2392362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5202238" y="1963738"/>
            <a:ext cx="4310062" cy="4935537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109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olo e contenuto sopr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605837" cy="126047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8770937" cy="2390775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41363" y="4506913"/>
            <a:ext cx="8770937" cy="2392362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295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605837" cy="126047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741363" y="1963738"/>
            <a:ext cx="4308475" cy="4935537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202238" y="1963738"/>
            <a:ext cx="4310062" cy="2390775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02238" y="4506913"/>
            <a:ext cx="4310062" cy="2392362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42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605837" cy="126047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774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741363" y="282575"/>
            <a:ext cx="8605837" cy="126047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41363" y="1963738"/>
            <a:ext cx="4308475" cy="2390775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202238" y="1963738"/>
            <a:ext cx="4310062" cy="2390775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741363" y="4506913"/>
            <a:ext cx="4308475" cy="2392362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02238" y="4506913"/>
            <a:ext cx="4310062" cy="2392362"/>
          </a:xfrm>
        </p:spPr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293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309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205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1840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29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7512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994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051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046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0677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166341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935029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5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96138" y="555625"/>
            <a:ext cx="2151062" cy="6307138"/>
          </a:xfrm>
        </p:spPr>
        <p:txBody>
          <a:bodyPr vert="eaVert"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2375" cy="6307138"/>
          </a:xfrm>
        </p:spPr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99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6950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10062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70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90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01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9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0100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8947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583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70937" cy="493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151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725488" y="7077075"/>
            <a:ext cx="9355137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987550" y="7289800"/>
            <a:ext cx="8091488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i="1">
          <a:solidFill>
            <a:srgbClr val="FF9966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j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j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525" cap="flat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583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5837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16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238125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116840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24088" y="4570412"/>
            <a:ext cx="3888432" cy="577577"/>
          </a:xfrm>
          <a:ln/>
        </p:spPr>
        <p:txBody>
          <a:bodyPr tIns="38808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b="0" i="0" dirty="0" smtClean="0">
                <a:solidFill>
                  <a:srgbClr val="FFFFFF"/>
                </a:solidFill>
                <a:latin typeface="Cambria"/>
                <a:cs typeface="Cambria"/>
              </a:rPr>
              <a:t/>
            </a:r>
            <a:br>
              <a:rPr lang="it-IT" b="0" i="0" dirty="0" smtClean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it-IT" sz="2800" b="0" dirty="0" smtClean="0">
                <a:solidFill>
                  <a:srgbClr val="FFFFFF"/>
                </a:solidFill>
                <a:latin typeface="Bookman Old Style"/>
                <a:cs typeface="Bookman Old Style"/>
              </a:rPr>
              <a:t>Emanuele </a:t>
            </a:r>
            <a:r>
              <a:rPr lang="it-IT" sz="2800" b="0" dirty="0">
                <a:solidFill>
                  <a:srgbClr val="FFFFFF"/>
                </a:solidFill>
                <a:latin typeface="Bookman Old Style"/>
                <a:cs typeface="Bookman Old Style"/>
              </a:rPr>
              <a:t>Gemelli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63848" y="1439864"/>
            <a:ext cx="8280920" cy="111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638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5000"/>
              </a:lnSpc>
              <a:spcAft>
                <a:spcPts val="1425"/>
              </a:spcAft>
            </a:pPr>
            <a:r>
              <a:rPr lang="it-IT" sz="2400" dirty="0" smtClean="0">
                <a:solidFill>
                  <a:srgbClr val="E6E6E6"/>
                </a:solidFill>
                <a:latin typeface="Cambria"/>
                <a:cs typeface="Cambria"/>
              </a:rPr>
              <a:t>CORSO  DI   STUDIO   </a:t>
            </a:r>
            <a:r>
              <a:rPr lang="it-IT" sz="2400" dirty="0">
                <a:solidFill>
                  <a:srgbClr val="E6E6E6"/>
                </a:solidFill>
                <a:latin typeface="Cambria"/>
                <a:cs typeface="Cambria"/>
              </a:rPr>
              <a:t>IN </a:t>
            </a:r>
          </a:p>
          <a:p>
            <a:pPr algn="ctr">
              <a:lnSpc>
                <a:spcPct val="95000"/>
              </a:lnSpc>
              <a:spcAft>
                <a:spcPts val="1425"/>
              </a:spcAft>
            </a:pPr>
            <a:r>
              <a:rPr lang="it-IT" sz="2800" i="1" dirty="0" smtClean="0">
                <a:solidFill>
                  <a:srgbClr val="E6E6E6"/>
                </a:solidFill>
                <a:latin typeface="Times New Roman" charset="0"/>
              </a:rPr>
              <a:t>INFORMAZIONE  SCIENTIFICA  SUL  FARMACO</a:t>
            </a:r>
            <a:endParaRPr lang="it-IT" sz="2800" i="1" dirty="0">
              <a:solidFill>
                <a:srgbClr val="E6E6E6"/>
              </a:solidFill>
              <a:latin typeface="Times New Roman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024088" y="433650"/>
            <a:ext cx="4114653" cy="753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rgbClr val="FF8000"/>
                </a:solidFill>
                <a:latin typeface="Cambria"/>
                <a:cs typeface="Cambria"/>
              </a:rPr>
              <a:t>FACOLTA’  DI  </a:t>
            </a:r>
            <a:r>
              <a:rPr lang="it-IT" sz="2800" dirty="0">
                <a:solidFill>
                  <a:srgbClr val="FF8000"/>
                </a:solidFill>
                <a:latin typeface="Cambria"/>
                <a:cs typeface="Cambria"/>
              </a:rPr>
              <a:t>FARMACIA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367904" y="3131765"/>
            <a:ext cx="7428887" cy="1154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8000"/>
                </a:solidFill>
                <a:latin typeface="Cambria"/>
                <a:cs typeface="Cambria"/>
              </a:rPr>
              <a:t>STUDIO COMPARATO SUI SERVIZI SANITARI </a:t>
            </a:r>
            <a:endParaRPr lang="it-IT" sz="2800" b="1" dirty="0" smtClean="0">
              <a:solidFill>
                <a:srgbClr val="FF8000"/>
              </a:solidFill>
              <a:latin typeface="Cambria"/>
              <a:cs typeface="Cambria"/>
            </a:endParaRPr>
          </a:p>
          <a:p>
            <a:pPr algn="ctr"/>
            <a:r>
              <a:rPr lang="it-IT" sz="2800" b="1" dirty="0" smtClean="0">
                <a:solidFill>
                  <a:srgbClr val="FF8000"/>
                </a:solidFill>
                <a:latin typeface="Cambria"/>
                <a:cs typeface="Cambria"/>
              </a:rPr>
              <a:t>NEI </a:t>
            </a:r>
            <a:r>
              <a:rPr lang="it-IT" sz="2800" b="1" dirty="0">
                <a:solidFill>
                  <a:srgbClr val="FF8000"/>
                </a:solidFill>
                <a:latin typeface="Cambria"/>
                <a:cs typeface="Cambria"/>
              </a:rPr>
              <a:t>PAESI </a:t>
            </a:r>
            <a:r>
              <a:rPr lang="it-IT" sz="2800" b="1" dirty="0" smtClean="0">
                <a:solidFill>
                  <a:srgbClr val="FF8000"/>
                </a:solidFill>
                <a:latin typeface="Cambria"/>
                <a:cs typeface="Cambria"/>
              </a:rPr>
              <a:t>EUROPEI</a:t>
            </a:r>
            <a:endParaRPr lang="it-IT" sz="2800" b="1" dirty="0">
              <a:solidFill>
                <a:srgbClr val="FF8000"/>
              </a:solidFill>
              <a:latin typeface="Cambria"/>
              <a:cs typeface="Cambria"/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176216" y="5508029"/>
            <a:ext cx="1680906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rgbClr val="FF8000"/>
                </a:solidFill>
                <a:latin typeface="Cambria"/>
                <a:cs typeface="Cambria"/>
              </a:rPr>
              <a:t>28 marzo 2013</a:t>
            </a:r>
            <a:endParaRPr lang="it-IT" dirty="0">
              <a:solidFill>
                <a:srgbClr val="FF8000"/>
              </a:solidFill>
              <a:latin typeface="Cambria"/>
              <a:cs typeface="Cambria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665255" y="6372125"/>
            <a:ext cx="2743209" cy="69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chemeClr val="bg1"/>
                </a:solidFill>
                <a:latin typeface="Cambria"/>
                <a:cs typeface="Cambria"/>
              </a:rPr>
              <a:t>UNIVERSITA’  DI  BOLOGNA</a:t>
            </a:r>
          </a:p>
          <a:p>
            <a:pPr algn="ctr"/>
            <a:r>
              <a:rPr lang="it-IT" sz="1400" dirty="0" smtClean="0">
                <a:solidFill>
                  <a:schemeClr val="bg1"/>
                </a:solidFill>
                <a:latin typeface="Cambria"/>
                <a:cs typeface="Cambria"/>
              </a:rPr>
              <a:t>A</a:t>
            </a:r>
            <a:r>
              <a:rPr lang="it-IT" sz="1400" dirty="0">
                <a:solidFill>
                  <a:schemeClr val="bg1"/>
                </a:solidFill>
                <a:latin typeface="Cambria"/>
                <a:cs typeface="Cambria"/>
              </a:rPr>
              <a:t>. A.   2011 – </a:t>
            </a:r>
            <a:r>
              <a:rPr lang="it-IT" sz="1400" dirty="0" smtClean="0">
                <a:solidFill>
                  <a:schemeClr val="bg1"/>
                </a:solidFill>
                <a:latin typeface="Cambria"/>
                <a:cs typeface="Cambria"/>
              </a:rPr>
              <a:t>2012     </a:t>
            </a:r>
            <a:r>
              <a:rPr lang="it-IT" sz="1400" dirty="0">
                <a:solidFill>
                  <a:schemeClr val="bg1"/>
                </a:solidFill>
                <a:latin typeface="Cambria"/>
                <a:cs typeface="Cambria"/>
              </a:rPr>
              <a:t>3</a:t>
            </a:r>
            <a:r>
              <a:rPr lang="it-IT" sz="1400" baseline="30000" dirty="0">
                <a:solidFill>
                  <a:schemeClr val="bg1"/>
                </a:solidFill>
                <a:latin typeface="Cambria"/>
                <a:cs typeface="Cambria"/>
              </a:rPr>
              <a:t>a</a:t>
            </a:r>
            <a:r>
              <a:rPr lang="it-IT" sz="1400" dirty="0">
                <a:solidFill>
                  <a:schemeClr val="bg1"/>
                </a:solidFill>
                <a:latin typeface="Cambria"/>
                <a:cs typeface="Cambria"/>
              </a:rPr>
              <a:t> sessione</a:t>
            </a:r>
            <a:endParaRPr lang="it-IT" sz="1400" dirty="0"/>
          </a:p>
          <a:p>
            <a:pPr algn="ctr"/>
            <a:endParaRPr lang="it-IT" sz="14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823913" y="-290538"/>
            <a:ext cx="860742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it-IT" sz="3600" b="1" i="1" dirty="0" smtClean="0">
                <a:solidFill>
                  <a:srgbClr val="FF6600"/>
                </a:solidFill>
              </a:rPr>
              <a:t>Origini del Sistema </a:t>
            </a:r>
            <a:r>
              <a:rPr lang="it-IT" sz="3600" b="1" i="1" dirty="0">
                <a:solidFill>
                  <a:srgbClr val="FF6600"/>
                </a:solidFill>
              </a:rPr>
              <a:t>Sanitario </a:t>
            </a:r>
            <a:r>
              <a:rPr lang="it-IT" sz="3600" b="1" i="1" dirty="0" smtClean="0">
                <a:solidFill>
                  <a:srgbClr val="FF6600"/>
                </a:solidFill>
              </a:rPr>
              <a:t>Italiano</a:t>
            </a:r>
            <a:endParaRPr lang="it-IT" sz="3600" b="1" i="1" dirty="0">
              <a:solidFill>
                <a:srgbClr val="FF6600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576" y="3347789"/>
            <a:ext cx="1362496" cy="1259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19832" y="4859957"/>
            <a:ext cx="4464496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indent="0"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chemeClr val="tx1"/>
                </a:solidFill>
                <a:latin typeface="+mn-lt"/>
              </a:rPr>
              <a:t>Legge n. 833 del </a:t>
            </a:r>
            <a:r>
              <a:rPr lang="it-IT" sz="2400" dirty="0" smtClean="0">
                <a:solidFill>
                  <a:schemeClr val="tx1"/>
                </a:solidFill>
                <a:latin typeface="+mn-lt"/>
              </a:rPr>
              <a:t>1978</a:t>
            </a:r>
            <a:r>
              <a:rPr lang="it-IT" sz="2400" i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i="1" dirty="0" smtClean="0">
                <a:solidFill>
                  <a:schemeClr val="tx1"/>
                </a:solidFill>
                <a:latin typeface="+mn-lt"/>
              </a:rPr>
              <a:t>“</a:t>
            </a:r>
            <a:r>
              <a:rPr lang="it-IT" sz="2400" b="1" i="1" dirty="0" smtClean="0">
                <a:latin typeface="+mn-lt"/>
              </a:rPr>
              <a:t>Istituzione </a:t>
            </a:r>
            <a:r>
              <a:rPr lang="it-IT" sz="2400" b="1" i="1" dirty="0">
                <a:latin typeface="+mn-lt"/>
              </a:rPr>
              <a:t>del servizio sanitario </a:t>
            </a:r>
            <a:r>
              <a:rPr lang="it-IT" sz="2400" b="1" i="1" dirty="0" smtClean="0">
                <a:latin typeface="+mn-lt"/>
              </a:rPr>
              <a:t>nazionale</a:t>
            </a:r>
            <a:r>
              <a:rPr lang="it-IT" sz="2400" i="1" dirty="0" smtClean="0">
                <a:latin typeface="+mn-lt"/>
              </a:rPr>
              <a:t>”</a:t>
            </a:r>
          </a:p>
          <a:p>
            <a:pPr marL="0" indent="0"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chemeClr val="tx1"/>
                </a:solidFill>
                <a:latin typeface="+mn-lt"/>
              </a:rPr>
              <a:t>soppressione </a:t>
            </a:r>
            <a:r>
              <a:rPr lang="it-IT" sz="2400" dirty="0">
                <a:solidFill>
                  <a:schemeClr val="tx1"/>
                </a:solidFill>
                <a:latin typeface="+mn-lt"/>
              </a:rPr>
              <a:t>delle casse mutue a favore </a:t>
            </a:r>
            <a:r>
              <a:rPr lang="it-IT" sz="2400" dirty="0" smtClean="0">
                <a:solidFill>
                  <a:schemeClr val="tx1"/>
                </a:solidFill>
                <a:latin typeface="+mn-lt"/>
              </a:rPr>
              <a:t>di un SSN basato su</a:t>
            </a:r>
          </a:p>
          <a:p>
            <a:pPr marL="0" indent="0"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2400" dirty="0">
                <a:solidFill>
                  <a:schemeClr val="tx1"/>
                </a:solidFill>
                <a:latin typeface="+mn-lt"/>
              </a:rPr>
              <a:t>modello </a:t>
            </a:r>
            <a:r>
              <a:rPr lang="it-IT" sz="2400" dirty="0" err="1" smtClean="0">
                <a:solidFill>
                  <a:schemeClr val="tx1"/>
                </a:solidFill>
                <a:latin typeface="+mn-lt"/>
              </a:rPr>
              <a:t>Beveridge</a:t>
            </a:r>
            <a:endParaRPr lang="it-IT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471" y="3419798"/>
            <a:ext cx="135523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264448" y="5508029"/>
            <a:ext cx="352839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indent="0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Medico di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famiglia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  <a:p>
            <a:pPr marL="0" indent="0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Analisi,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ricoveri,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medicinali prestazioni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gratuite/ticket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4031928" y="3563813"/>
            <a:ext cx="2088504" cy="648071"/>
          </a:xfrm>
          <a:prstGeom prst="rightArrow">
            <a:avLst>
              <a:gd name="adj1" fmla="val 50000"/>
              <a:gd name="adj2" fmla="val 55869"/>
            </a:avLst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it-IT" sz="2200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it-IT" sz="2200" dirty="0" smtClean="0">
                <a:solidFill>
                  <a:srgbClr val="000000"/>
                </a:solidFill>
              </a:rPr>
              <a:t>Dopo il 1978...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5328345" y="5868069"/>
            <a:ext cx="792087" cy="360040"/>
          </a:xfrm>
          <a:custGeom>
            <a:avLst/>
            <a:gdLst>
              <a:gd name="G0" fmla="+- 13200 0 0"/>
              <a:gd name="G1" fmla="+- 6400 0 0"/>
              <a:gd name="G2" fmla="+- 21600 0 6400"/>
              <a:gd name="G3" fmla="+- 21600 0 13200"/>
              <a:gd name="G4" fmla="*/ G3 6400 1"/>
              <a:gd name="G5" fmla="*/ G4 1 10800"/>
              <a:gd name="G6" fmla="+- 13200 G5 0"/>
              <a:gd name="T0" fmla="*/ 0 w 21600"/>
              <a:gd name="T1" fmla="*/ 10800 h 21600"/>
              <a:gd name="T2" fmla="*/ 21600 w 21600"/>
              <a:gd name="T3" fmla="*/ 10800 h 21600"/>
              <a:gd name="T4" fmla="*/ 13200 w 21600"/>
              <a:gd name="T5" fmla="*/ 0 h 21600"/>
              <a:gd name="T6" fmla="*/ 13200 w 21600"/>
              <a:gd name="T7" fmla="*/ 21600 h 21600"/>
              <a:gd name="T8" fmla="*/ 4000 w 21600"/>
              <a:gd name="T9" fmla="*/ G1 h 21600"/>
              <a:gd name="T10" fmla="*/ G6 w 21600"/>
              <a:gd name="T11" fmla="*/ G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3200" y="0"/>
                </a:moveTo>
                <a:lnTo>
                  <a:pt x="21600" y="10800"/>
                </a:lnTo>
                <a:lnTo>
                  <a:pt x="13200" y="21800"/>
                </a:lnTo>
                <a:lnTo>
                  <a:pt x="13200" y="15200"/>
                </a:lnTo>
                <a:lnTo>
                  <a:pt x="4000" y="15200"/>
                </a:lnTo>
                <a:lnTo>
                  <a:pt x="4000" y="6400"/>
                </a:lnTo>
                <a:lnTo>
                  <a:pt x="13200" y="6400"/>
                </a:lnTo>
                <a:lnTo>
                  <a:pt x="13200" y="0"/>
                </a:lnTo>
                <a:moveTo>
                  <a:pt x="0" y="6400"/>
                </a:moveTo>
                <a:lnTo>
                  <a:pt x="0" y="15200"/>
                </a:lnTo>
                <a:lnTo>
                  <a:pt x="1000" y="15200"/>
                </a:lnTo>
                <a:lnTo>
                  <a:pt x="1000" y="6400"/>
                </a:lnTo>
                <a:lnTo>
                  <a:pt x="0" y="6400"/>
                </a:lnTo>
                <a:moveTo>
                  <a:pt x="2000" y="6400"/>
                </a:moveTo>
                <a:lnTo>
                  <a:pt x="2000" y="15200"/>
                </a:lnTo>
                <a:lnTo>
                  <a:pt x="3000" y="15200"/>
                </a:lnTo>
                <a:lnTo>
                  <a:pt x="3000" y="6400"/>
                </a:lnTo>
                <a:lnTo>
                  <a:pt x="2000" y="6400"/>
                </a:lnTo>
                <a:close/>
              </a:path>
            </a:pathLst>
          </a:cu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91840" y="1835621"/>
            <a:ext cx="8712968" cy="620939"/>
          </a:xfrm>
          <a:prstGeom prst="rect">
            <a:avLst/>
          </a:prstGeom>
          <a:solidFill>
            <a:srgbClr val="FF8000"/>
          </a:solidFill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dirty="0">
                <a:solidFill>
                  <a:srgbClr val="E6E6E6"/>
                </a:solidFill>
                <a:latin typeface="Times New Roman" charset="0"/>
              </a:rPr>
              <a:t>La legge n. 132 del 1968 (Legge Mariotti). Gli ospedali furono trasformati in enti pubblici non più gestiti da enti di assistenza e beneficenza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19832" y="2582834"/>
            <a:ext cx="8784976" cy="6209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dirty="0">
                <a:solidFill>
                  <a:srgbClr val="E6E6E6"/>
                </a:solidFill>
                <a:latin typeface="Times New Roman" charset="0"/>
              </a:rPr>
              <a:t>La legge n. 386 del 1974 estinse i debiti degli enti mutualistici nei confronti degli </a:t>
            </a:r>
            <a:r>
              <a:rPr lang="it-IT" dirty="0" smtClean="0">
                <a:solidFill>
                  <a:srgbClr val="E6E6E6"/>
                </a:solidFill>
                <a:latin typeface="Times New Roman" charset="0"/>
              </a:rPr>
              <a:t>enti </a:t>
            </a:r>
            <a:r>
              <a:rPr lang="it-IT" dirty="0">
                <a:solidFill>
                  <a:srgbClr val="E6E6E6"/>
                </a:solidFill>
                <a:latin typeface="Times New Roman" charset="0"/>
              </a:rPr>
              <a:t>ospedalieri. I compiti di assistenza ospedaliera passarono alle regioni.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20518" y="1043533"/>
            <a:ext cx="8956298" cy="668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1888 </a:t>
            </a:r>
            <a:r>
              <a:rPr lang="it-IT" sz="2000" dirty="0" err="1" smtClean="0">
                <a:solidFill>
                  <a:schemeClr val="bg1"/>
                </a:solidFill>
                <a:latin typeface="+mn-lt"/>
              </a:rPr>
              <a:t>Crispi</a:t>
            </a:r>
            <a:r>
              <a:rPr lang="it-IT" sz="2000" dirty="0" smtClean="0">
                <a:solidFill>
                  <a:schemeClr val="bg1"/>
                </a:solidFill>
                <a:latin typeface="+mn-lt"/>
              </a:rPr>
              <a:t> introduce </a:t>
            </a:r>
            <a:r>
              <a:rPr lang="it-IT" sz="2000" dirty="0">
                <a:solidFill>
                  <a:schemeClr val="bg1"/>
                </a:solidFill>
                <a:latin typeface="+mn-lt"/>
              </a:rPr>
              <a:t>il Codice Sanitario </a:t>
            </a:r>
            <a:endParaRPr lang="it-IT" sz="2000" dirty="0" smtClean="0">
              <a:solidFill>
                <a:schemeClr val="bg1"/>
              </a:solidFill>
              <a:latin typeface="+mn-lt"/>
            </a:endParaRP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1889 Riforma delle </a:t>
            </a:r>
            <a:r>
              <a:rPr lang="it-IT" sz="2000" dirty="0">
                <a:solidFill>
                  <a:schemeClr val="bg1"/>
                </a:solidFill>
                <a:latin typeface="+mn-lt"/>
              </a:rPr>
              <a:t>Opere Pie che puntava alla laicizzazione del sistema </a:t>
            </a:r>
            <a:r>
              <a:rPr lang="it-IT" sz="2000" dirty="0" smtClean="0">
                <a:solidFill>
                  <a:schemeClr val="bg1"/>
                </a:solidFill>
                <a:latin typeface="+mn-lt"/>
              </a:rPr>
              <a:t>assistenziale 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 additive="repl"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" calcmode="lin" valueType="num">
                                      <p:cBhvr additive="repl"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 additive="repl">
                                        <p:cTn id="9" dur="25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5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 additive="repl">
                                        <p:cTn id="20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" calcmode="lin" valueType="num">
                                      <p:cBhvr additive="repl"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 additive="repl">
                                        <p:cTn id="22" dur="50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50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19832" y="-290538"/>
            <a:ext cx="860742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it-IT" sz="4000" b="1" i="1" dirty="0">
                <a:solidFill>
                  <a:srgbClr val="FF8000"/>
                </a:solidFill>
              </a:rPr>
              <a:t>Sistema Sanitario </a:t>
            </a:r>
            <a:r>
              <a:rPr lang="it-IT" sz="4000" b="1" i="1" dirty="0" smtClean="0">
                <a:solidFill>
                  <a:srgbClr val="FF8000"/>
                </a:solidFill>
              </a:rPr>
              <a:t>Italiano</a:t>
            </a:r>
            <a:endParaRPr lang="it-IT" sz="4000" b="1" i="1" dirty="0">
              <a:solidFill>
                <a:srgbClr val="FF8000"/>
              </a:solidFill>
            </a:endParaRPr>
          </a:p>
        </p:txBody>
      </p:sp>
      <p:sp>
        <p:nvSpPr>
          <p:cNvPr id="21506" name="AutoShape 2"/>
          <p:cNvSpPr>
            <a:spLocks noChangeAspect="1" noChangeArrowheads="1"/>
          </p:cNvSpPr>
          <p:nvPr/>
        </p:nvSpPr>
        <p:spPr bwMode="auto">
          <a:xfrm>
            <a:off x="792163" y="792163"/>
            <a:ext cx="3290887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768504" y="792164"/>
            <a:ext cx="3024187" cy="205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Pagamento tasse versate allo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Stato</a:t>
            </a:r>
          </a:p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Libera scelta tra gli ospedali pubblici o privati accreditati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3960192" y="1619597"/>
            <a:ext cx="2160587" cy="647700"/>
          </a:xfrm>
          <a:custGeom>
            <a:avLst/>
            <a:gdLst>
              <a:gd name="G0" fmla="+- 13200 0 0"/>
              <a:gd name="G1" fmla="+- 6400 0 0"/>
              <a:gd name="G2" fmla="+- 21600 0 6400"/>
              <a:gd name="G3" fmla="+- 21600 0 13200"/>
              <a:gd name="G4" fmla="*/ G3 6400 1"/>
              <a:gd name="G5" fmla="*/ G4 1 10800"/>
              <a:gd name="G6" fmla="+- 13200 G5 0"/>
              <a:gd name="T0" fmla="*/ 0 w 21600"/>
              <a:gd name="T1" fmla="*/ 10800 h 21600"/>
              <a:gd name="T2" fmla="*/ 21600 w 21600"/>
              <a:gd name="T3" fmla="*/ 10800 h 21600"/>
              <a:gd name="T4" fmla="*/ 13200 w 21600"/>
              <a:gd name="T5" fmla="*/ 0 h 21600"/>
              <a:gd name="T6" fmla="*/ 13200 w 21600"/>
              <a:gd name="T7" fmla="*/ 21600 h 21600"/>
              <a:gd name="T8" fmla="*/ 4000 w 21600"/>
              <a:gd name="T9" fmla="*/ G1 h 21600"/>
              <a:gd name="T10" fmla="*/ G6 w 21600"/>
              <a:gd name="T11" fmla="*/ G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3200" y="0"/>
                </a:moveTo>
                <a:lnTo>
                  <a:pt x="21600" y="10800"/>
                </a:lnTo>
                <a:lnTo>
                  <a:pt x="13200" y="21800"/>
                </a:lnTo>
                <a:lnTo>
                  <a:pt x="13200" y="15200"/>
                </a:lnTo>
                <a:lnTo>
                  <a:pt x="4000" y="15200"/>
                </a:lnTo>
                <a:lnTo>
                  <a:pt x="4000" y="6400"/>
                </a:lnTo>
                <a:lnTo>
                  <a:pt x="13200" y="6400"/>
                </a:lnTo>
                <a:lnTo>
                  <a:pt x="13200" y="0"/>
                </a:lnTo>
                <a:moveTo>
                  <a:pt x="0" y="6400"/>
                </a:moveTo>
                <a:lnTo>
                  <a:pt x="0" y="15200"/>
                </a:lnTo>
                <a:lnTo>
                  <a:pt x="1000" y="15200"/>
                </a:lnTo>
                <a:lnTo>
                  <a:pt x="1000" y="6400"/>
                </a:lnTo>
                <a:lnTo>
                  <a:pt x="0" y="6400"/>
                </a:lnTo>
                <a:moveTo>
                  <a:pt x="2000" y="6400"/>
                </a:moveTo>
                <a:lnTo>
                  <a:pt x="2000" y="15200"/>
                </a:lnTo>
                <a:lnTo>
                  <a:pt x="3000" y="15200"/>
                </a:lnTo>
                <a:lnTo>
                  <a:pt x="3000" y="6400"/>
                </a:lnTo>
                <a:lnTo>
                  <a:pt x="2000" y="6400"/>
                </a:lnTo>
                <a:close/>
              </a:path>
            </a:pathLst>
          </a:cu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840" y="1259557"/>
            <a:ext cx="2736304" cy="2016224"/>
          </a:xfrm>
          <a:prstGeom prst="rect">
            <a:avLst/>
          </a:prstGeom>
        </p:spPr>
      </p:pic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1910584050"/>
              </p:ext>
            </p:extLst>
          </p:nvPr>
        </p:nvGraphicFramePr>
        <p:xfrm>
          <a:off x="647824" y="2627709"/>
          <a:ext cx="8769014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91840" y="-252611"/>
            <a:ext cx="860742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it-IT" sz="3600" b="1" i="1" dirty="0">
                <a:solidFill>
                  <a:srgbClr val="FF6600"/>
                </a:solidFill>
              </a:rPr>
              <a:t>La nuova Strategia Europa </a:t>
            </a:r>
            <a:r>
              <a:rPr lang="it-IT" sz="3600" b="1" i="1" dirty="0" smtClean="0">
                <a:solidFill>
                  <a:srgbClr val="FF6600"/>
                </a:solidFill>
              </a:rPr>
              <a:t>2014 - 2020</a:t>
            </a:r>
            <a:endParaRPr lang="it-IT" sz="3600" b="1" i="1" dirty="0">
              <a:solidFill>
                <a:srgbClr val="FF6600"/>
              </a:solidFill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567988" y="-863600"/>
            <a:ext cx="2824162" cy="235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9" name="Gruppo 28"/>
          <p:cNvGrpSpPr/>
          <p:nvPr/>
        </p:nvGrpSpPr>
        <p:grpSpPr>
          <a:xfrm>
            <a:off x="2159992" y="827509"/>
            <a:ext cx="6192688" cy="1629266"/>
            <a:chOff x="7019805" y="2249886"/>
            <a:chExt cx="3023994" cy="1629266"/>
          </a:xfrm>
        </p:grpSpPr>
        <p:sp>
          <p:nvSpPr>
            <p:cNvPr id="30" name="Ovale 29"/>
            <p:cNvSpPr/>
            <p:nvPr/>
          </p:nvSpPr>
          <p:spPr>
            <a:xfrm>
              <a:off x="7019805" y="2249886"/>
              <a:ext cx="3023994" cy="1629266"/>
            </a:xfrm>
            <a:prstGeom prst="ellipse">
              <a:avLst/>
            </a:prstGeom>
            <a:solidFill>
              <a:srgbClr val="FF00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Ovale 4"/>
            <p:cNvSpPr/>
            <p:nvPr/>
          </p:nvSpPr>
          <p:spPr>
            <a:xfrm>
              <a:off x="7534762" y="2272524"/>
              <a:ext cx="2138286" cy="1152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800" kern="1200" dirty="0" smtClean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800" kern="1200" dirty="0" smtClean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287536" y="777306"/>
            <a:ext cx="1512416" cy="26622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latin typeface="Times New Roman"/>
                <a:cs typeface="Times New Roman"/>
              </a:rPr>
              <a:t>COM (2011</a:t>
            </a:r>
            <a:r>
              <a:rPr lang="it-IT" sz="1200" dirty="0" smtClean="0">
                <a:solidFill>
                  <a:schemeClr val="bg1"/>
                </a:solidFill>
                <a:latin typeface="Times New Roman"/>
                <a:cs typeface="Times New Roman"/>
              </a:rPr>
              <a:t>) 709 </a:t>
            </a:r>
            <a:r>
              <a:rPr lang="it-IT" sz="12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def</a:t>
            </a:r>
            <a:r>
              <a:rPr lang="it-IT" sz="1200" dirty="0" smtClean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endParaRPr lang="it-IT" sz="1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812904" y="884600"/>
            <a:ext cx="2955600" cy="152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Solo una popolazione sana </a:t>
            </a:r>
            <a:endParaRPr lang="it-IT" sz="20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algn="ctr"/>
            <a:r>
              <a:rPr lang="it-IT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può </a:t>
            </a:r>
            <a:r>
              <a:rPr lang="it-IT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conseguire appieno il </a:t>
            </a:r>
            <a:endParaRPr lang="it-IT" sz="20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algn="ctr"/>
            <a:r>
              <a:rPr lang="it-IT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proprio </a:t>
            </a:r>
            <a:r>
              <a:rPr lang="it-IT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potenziale </a:t>
            </a:r>
            <a:r>
              <a:rPr lang="it-IT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economico…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3714" y="3632430"/>
            <a:ext cx="3784510" cy="12995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bg1"/>
                </a:solidFill>
                <a:latin typeface="+mn-lt"/>
              </a:rPr>
              <a:t>progetti di costruzione di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+mn-lt"/>
              </a:rPr>
              <a:t>sistemi sanitari </a:t>
            </a:r>
          </a:p>
          <a:p>
            <a:pPr algn="ctr"/>
            <a:r>
              <a:rPr lang="it-IT" sz="2800" b="1" dirty="0" smtClean="0">
                <a:solidFill>
                  <a:srgbClr val="FF00FF"/>
                </a:solidFill>
                <a:latin typeface="+mn-lt"/>
              </a:rPr>
              <a:t>innovativi e sostenibili</a:t>
            </a:r>
            <a:endParaRPr lang="it-IT" sz="2800" b="1" dirty="0">
              <a:solidFill>
                <a:srgbClr val="FF00FF"/>
              </a:solidFill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07864" y="6300117"/>
            <a:ext cx="8239756" cy="66838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2000" dirty="0" smtClean="0">
                <a:latin typeface="+mn-lt"/>
              </a:rPr>
              <a:t>Accesso assistenza sanitaria a tutti, senza distinzione di reddito, classe sociale,</a:t>
            </a:r>
          </a:p>
          <a:p>
            <a:pPr algn="ctr"/>
            <a:r>
              <a:rPr lang="it-IT" sz="2000" dirty="0" smtClean="0">
                <a:latin typeface="+mn-lt"/>
              </a:rPr>
              <a:t>luogo di residenza o cittadinanza</a:t>
            </a:r>
            <a:endParaRPr lang="it-IT" sz="2000" dirty="0"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08264" y="2987749"/>
            <a:ext cx="4993675" cy="9546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it-IT" sz="2000" dirty="0" smtClean="0">
                <a:solidFill>
                  <a:schemeClr val="bg1"/>
                </a:solidFill>
                <a:latin typeface="+mn-lt"/>
              </a:rPr>
              <a:t>- accesso competenze/informazioni mediche  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  <a:latin typeface="+mn-lt"/>
              </a:rPr>
              <a:t>su scala transnazionale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  <a:latin typeface="+mn-lt"/>
              </a:rPr>
              <a:t>- adozione soluzioni ed orientamenti </a:t>
            </a:r>
            <a:r>
              <a:rPr lang="it-IT" sz="2000" b="1" dirty="0" smtClean="0">
                <a:solidFill>
                  <a:srgbClr val="FF00FF"/>
                </a:solidFill>
                <a:latin typeface="+mn-lt"/>
              </a:rPr>
              <a:t>comuni</a:t>
            </a:r>
            <a:endParaRPr lang="it-IT" sz="2000" b="1" dirty="0">
              <a:solidFill>
                <a:srgbClr val="FF00FF"/>
              </a:solidFill>
              <a:latin typeface="+mn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08064" y="2555701"/>
            <a:ext cx="5040262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COLLABORAZIONE FRA GLI STATI MEMBRI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24288" y="4067869"/>
            <a:ext cx="4536504" cy="209954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Adozione misure </a:t>
            </a:r>
            <a:r>
              <a:rPr lang="it-IT" sz="2000" b="1" dirty="0" smtClean="0">
                <a:solidFill>
                  <a:srgbClr val="FFFF00"/>
                </a:solidFill>
                <a:latin typeface="+mn-lt"/>
              </a:rPr>
              <a:t>prevenzione efficaci</a:t>
            </a:r>
            <a:r>
              <a:rPr lang="it-IT" sz="2000" dirty="0" smtClean="0">
                <a:solidFill>
                  <a:schemeClr val="bg1"/>
                </a:solidFill>
                <a:latin typeface="+mn-lt"/>
              </a:rPr>
              <a:t>: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Tabagismo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Alcolismo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Obesità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HIV/AIDS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Flagelli sanitari transfrontalieri (pandemie,</a:t>
            </a:r>
          </a:p>
          <a:p>
            <a:r>
              <a:rPr lang="it-IT" sz="2000" dirty="0" smtClean="0">
                <a:solidFill>
                  <a:schemeClr val="bg1"/>
                </a:solidFill>
                <a:latin typeface="+mn-lt"/>
              </a:rPr>
              <a:t>incidenti chimici) </a:t>
            </a:r>
            <a:endParaRPr lang="it-IT" sz="20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3" name="Connettore 2 12"/>
          <p:cNvCxnSpPr/>
          <p:nvPr/>
        </p:nvCxnSpPr>
        <p:spPr bwMode="auto">
          <a:xfrm flipH="1">
            <a:off x="2808064" y="2915741"/>
            <a:ext cx="360040" cy="57606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53621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91840" y="-108595"/>
            <a:ext cx="8535417" cy="86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it-IT" sz="4000" b="1" i="1" dirty="0">
                <a:solidFill>
                  <a:srgbClr val="FF6600"/>
                </a:solidFill>
              </a:rPr>
              <a:t>Spesa </a:t>
            </a:r>
            <a:r>
              <a:rPr lang="it-IT" sz="4000" b="1" i="1" dirty="0" smtClean="0">
                <a:solidFill>
                  <a:srgbClr val="FF6600"/>
                </a:solidFill>
              </a:rPr>
              <a:t>Sanitaria</a:t>
            </a:r>
            <a:endParaRPr lang="it-IT" sz="4000" b="1" i="1" dirty="0">
              <a:solidFill>
                <a:srgbClr val="FF660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80751" y="1262310"/>
            <a:ext cx="4227513" cy="150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Secondo lo studio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dell’OCSE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i paesi più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ricchi hanno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una spesa sanitaria maggiore rispetto a quelli con un PIL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inferiore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264448" y="755501"/>
            <a:ext cx="367188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Tecnologie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più costose da parte dei paesi più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ricchi</a:t>
            </a:r>
          </a:p>
          <a:p>
            <a:pPr marL="107950" indent="0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endParaRPr lang="it-IT" sz="2400" dirty="0" smtClean="0">
              <a:solidFill>
                <a:srgbClr val="E6E6E6"/>
              </a:solidFill>
              <a:latin typeface="Times New Roman" charset="0"/>
            </a:endParaRPr>
          </a:p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Non riescono a soddisfare la domanda delle prestazioni sanitarie</a:t>
            </a:r>
          </a:p>
          <a:p>
            <a:pPr marL="107950" indent="0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16" y="3707829"/>
            <a:ext cx="345638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4680272" y="4931965"/>
            <a:ext cx="864096" cy="360040"/>
          </a:xfrm>
          <a:prstGeom prst="rightArrow">
            <a:avLst>
              <a:gd name="adj1" fmla="val 50000"/>
              <a:gd name="adj2" fmla="val 60432"/>
            </a:avLst>
          </a:prstGeom>
          <a:solidFill>
            <a:srgbClr val="FF8000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536" name="Freeform 8"/>
          <p:cNvSpPr>
            <a:spLocks noChangeArrowheads="1"/>
          </p:cNvSpPr>
          <p:nvPr/>
        </p:nvSpPr>
        <p:spPr bwMode="auto">
          <a:xfrm rot="5400000">
            <a:off x="5076315" y="1295562"/>
            <a:ext cx="792089" cy="1440160"/>
          </a:xfrm>
          <a:custGeom>
            <a:avLst/>
            <a:gdLst>
              <a:gd name="T0" fmla="*/ 439 w 787"/>
              <a:gd name="T1" fmla="*/ 12 h 799"/>
              <a:gd name="T2" fmla="*/ 535 w 787"/>
              <a:gd name="T3" fmla="*/ 102 h 799"/>
              <a:gd name="T4" fmla="*/ 391 w 787"/>
              <a:gd name="T5" fmla="*/ 246 h 799"/>
              <a:gd name="T6" fmla="*/ 252 w 787"/>
              <a:gd name="T7" fmla="*/ 108 h 799"/>
              <a:gd name="T8" fmla="*/ 349 w 787"/>
              <a:gd name="T9" fmla="*/ 12 h 799"/>
              <a:gd name="T10" fmla="*/ 0 w 787"/>
              <a:gd name="T11" fmla="*/ 0 h 799"/>
              <a:gd name="T12" fmla="*/ 12 w 787"/>
              <a:gd name="T13" fmla="*/ 348 h 799"/>
              <a:gd name="T14" fmla="*/ 108 w 787"/>
              <a:gd name="T15" fmla="*/ 258 h 799"/>
              <a:gd name="T16" fmla="*/ 282 w 787"/>
              <a:gd name="T17" fmla="*/ 433 h 799"/>
              <a:gd name="T18" fmla="*/ 282 w 787"/>
              <a:gd name="T19" fmla="*/ 799 h 799"/>
              <a:gd name="T20" fmla="*/ 511 w 787"/>
              <a:gd name="T21" fmla="*/ 799 h 799"/>
              <a:gd name="T22" fmla="*/ 511 w 787"/>
              <a:gd name="T23" fmla="*/ 427 h 799"/>
              <a:gd name="T24" fmla="*/ 685 w 787"/>
              <a:gd name="T25" fmla="*/ 252 h 799"/>
              <a:gd name="T26" fmla="*/ 781 w 787"/>
              <a:gd name="T27" fmla="*/ 348 h 799"/>
              <a:gd name="T28" fmla="*/ 787 w 787"/>
              <a:gd name="T29" fmla="*/ 0 h 799"/>
              <a:gd name="T30" fmla="*/ 439 w 787"/>
              <a:gd name="T31" fmla="*/ 12 h 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87" h="799">
                <a:moveTo>
                  <a:pt x="439" y="12"/>
                </a:moveTo>
                <a:lnTo>
                  <a:pt x="535" y="102"/>
                </a:lnTo>
                <a:lnTo>
                  <a:pt x="391" y="246"/>
                </a:lnTo>
                <a:lnTo>
                  <a:pt x="252" y="108"/>
                </a:lnTo>
                <a:lnTo>
                  <a:pt x="349" y="12"/>
                </a:lnTo>
                <a:lnTo>
                  <a:pt x="0" y="0"/>
                </a:lnTo>
                <a:lnTo>
                  <a:pt x="12" y="348"/>
                </a:lnTo>
                <a:lnTo>
                  <a:pt x="108" y="258"/>
                </a:lnTo>
                <a:lnTo>
                  <a:pt x="282" y="433"/>
                </a:lnTo>
                <a:lnTo>
                  <a:pt x="282" y="799"/>
                </a:lnTo>
                <a:lnTo>
                  <a:pt x="511" y="799"/>
                </a:lnTo>
                <a:lnTo>
                  <a:pt x="511" y="427"/>
                </a:lnTo>
                <a:lnTo>
                  <a:pt x="685" y="252"/>
                </a:lnTo>
                <a:lnTo>
                  <a:pt x="781" y="348"/>
                </a:lnTo>
                <a:lnTo>
                  <a:pt x="787" y="0"/>
                </a:lnTo>
                <a:lnTo>
                  <a:pt x="439" y="12"/>
                </a:ln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72339" y="3707829"/>
            <a:ext cx="3663917" cy="2780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>
                <a:solidFill>
                  <a:srgbClr val="FF00FF"/>
                </a:solidFill>
                <a:latin typeface="Arial Rounded MT Bold" charset="0"/>
              </a:rPr>
              <a:t>La spesa sanitaria </a:t>
            </a:r>
            <a:r>
              <a:rPr lang="fr-FR" sz="2000" dirty="0" err="1">
                <a:solidFill>
                  <a:srgbClr val="FF00FF"/>
                </a:solidFill>
                <a:latin typeface="Arial Rounded MT Bold" charset="0"/>
              </a:rPr>
              <a:t>è</a:t>
            </a:r>
            <a:r>
              <a:rPr lang="it-IT" sz="2000" dirty="0">
                <a:solidFill>
                  <a:srgbClr val="FF00FF"/>
                </a:solidFill>
                <a:latin typeface="Arial Rounded MT Bold" charset="0"/>
              </a:rPr>
              <a:t> 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>
                <a:solidFill>
                  <a:srgbClr val="FF00FF"/>
                </a:solidFill>
                <a:latin typeface="Arial Rounded MT Bold" charset="0"/>
              </a:rPr>
              <a:t>proporzionale al reddito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>
                <a:solidFill>
                  <a:srgbClr val="FF00FF"/>
                </a:solidFill>
                <a:latin typeface="Arial Rounded MT Bold" charset="0"/>
              </a:rPr>
              <a:t> del </a:t>
            </a:r>
            <a:r>
              <a:rPr lang="it-IT" sz="2000" dirty="0" smtClean="0">
                <a:solidFill>
                  <a:srgbClr val="FF00FF"/>
                </a:solidFill>
                <a:latin typeface="Arial Rounded MT Bold" charset="0"/>
              </a:rPr>
              <a:t>paese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it-IT" sz="2000" dirty="0">
              <a:solidFill>
                <a:srgbClr val="FF00FF"/>
              </a:solidFill>
              <a:latin typeface="Arial Rounded MT Bold" charset="0"/>
            </a:endParaRP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 smtClean="0">
                <a:solidFill>
                  <a:srgbClr val="FFFF00"/>
                </a:solidFill>
                <a:latin typeface="Arial Rounded MT Bold" charset="0"/>
              </a:rPr>
              <a:t>Nel </a:t>
            </a:r>
            <a:r>
              <a:rPr lang="it-IT" sz="2000" dirty="0">
                <a:solidFill>
                  <a:srgbClr val="FFFF00"/>
                </a:solidFill>
                <a:latin typeface="Arial Rounded MT Bold" charset="0"/>
              </a:rPr>
              <a:t>2012 il tasso di crescita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>
                <a:solidFill>
                  <a:srgbClr val="FFFF00"/>
                </a:solidFill>
                <a:latin typeface="Arial Rounded MT Bold" charset="0"/>
              </a:rPr>
              <a:t>della spesa sanitaria pubblica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 err="1">
                <a:solidFill>
                  <a:srgbClr val="FFFF00"/>
                </a:solidFill>
                <a:latin typeface="Arial Rounded MT Bold" charset="0"/>
              </a:rPr>
              <a:t>é</a:t>
            </a:r>
            <a:r>
              <a:rPr lang="it-IT" sz="2000" dirty="0">
                <a:solidFill>
                  <a:srgbClr val="FFFF00"/>
                </a:solidFill>
                <a:latin typeface="Arial Rounded MT Bold" charset="0"/>
              </a:rPr>
              <a:t> stata inferiore rispetto al </a:t>
            </a:r>
          </a:p>
          <a:p>
            <a:pPr algn="ctr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sz="2000" dirty="0">
                <a:solidFill>
                  <a:srgbClr val="FFFF00"/>
                </a:solidFill>
                <a:latin typeface="Arial Rounded MT Bold" charset="0"/>
              </a:rPr>
              <a:t>tasso di crescita del </a:t>
            </a:r>
            <a:r>
              <a:rPr lang="it-IT" sz="2000" dirty="0" smtClean="0">
                <a:solidFill>
                  <a:srgbClr val="FFFF00"/>
                </a:solidFill>
                <a:latin typeface="Arial Rounded MT Bold" charset="0"/>
              </a:rPr>
              <a:t>PIL</a:t>
            </a:r>
            <a:endParaRPr lang="it-IT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 additive="repl">
                                        <p:cTn id="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" calcmode="lin" valueType="num">
                                      <p:cBhvr additive="repl"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 additive="repl">
                                        <p:cTn id="9" dur="50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500" decel="10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92163" y="-325438"/>
            <a:ext cx="8607425" cy="1262063"/>
          </a:xfrm>
          <a:ln/>
        </p:spPr>
        <p:txBody>
          <a:bodyPr tIns="38808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4000" dirty="0">
                <a:solidFill>
                  <a:srgbClr val="FF6600"/>
                </a:solidFill>
              </a:rPr>
              <a:t>Spesa Sanitaria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5776" y="467469"/>
            <a:ext cx="3311525" cy="1625303"/>
          </a:xfrm>
          <a:prstGeom prst="ellipse">
            <a:avLst/>
          </a:prstGeom>
          <a:solidFill>
            <a:srgbClr val="FF0000"/>
          </a:solidFill>
          <a:ln/>
        </p:spPr>
        <p:txBody>
          <a:bodyPr/>
          <a:lstStyle/>
          <a:p>
            <a:pPr marL="107950" indent="0" algn="ctr">
              <a:buClr>
                <a:srgbClr val="E6E6E6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it-IT" sz="2000" dirty="0"/>
              <a:t>Spesa Sanitaria maggiore nei paesi basati sulle Assicurazioni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720725"/>
            <a:ext cx="6048375" cy="633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4" name="Connettore 2 3"/>
          <p:cNvCxnSpPr/>
          <p:nvPr/>
        </p:nvCxnSpPr>
        <p:spPr bwMode="auto">
          <a:xfrm>
            <a:off x="2952080" y="1998768"/>
            <a:ext cx="1061174" cy="4849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CasellaDiTesto 11"/>
          <p:cNvSpPr txBox="1"/>
          <p:nvPr/>
        </p:nvSpPr>
        <p:spPr>
          <a:xfrm>
            <a:off x="215776" y="2267669"/>
            <a:ext cx="3312368" cy="2189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dirty="0">
                <a:latin typeface="Times New Roman" charset="0"/>
              </a:rPr>
              <a:t>In Italia l'incidenza della spesa sanitaria sul PIL </a:t>
            </a:r>
            <a:r>
              <a:rPr lang="it-IT" sz="2000" dirty="0" err="1">
                <a:latin typeface="Times New Roman" charset="0"/>
              </a:rPr>
              <a:t>é</a:t>
            </a:r>
            <a:r>
              <a:rPr lang="it-IT" sz="2000" dirty="0">
                <a:latin typeface="Times New Roman" charset="0"/>
              </a:rPr>
              <a:t> inferiore alla media </a:t>
            </a:r>
            <a:r>
              <a:rPr lang="it-IT" sz="2000" dirty="0" smtClean="0">
                <a:latin typeface="Times New Roman" charset="0"/>
              </a:rPr>
              <a:t>UE -15( 9.3 vs 10,7)</a:t>
            </a:r>
            <a:endParaRPr lang="it-IT" sz="2000" dirty="0">
              <a:latin typeface="Times New Roman" charset="0"/>
            </a:endParaRPr>
          </a:p>
        </p:txBody>
      </p:sp>
      <p:cxnSp>
        <p:nvCxnSpPr>
          <p:cNvPr id="18" name="Connettore 2 17"/>
          <p:cNvCxnSpPr/>
          <p:nvPr/>
        </p:nvCxnSpPr>
        <p:spPr bwMode="auto">
          <a:xfrm flipV="1">
            <a:off x="3456136" y="3131765"/>
            <a:ext cx="576064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CasellaDiTesto 22"/>
          <p:cNvSpPr txBox="1"/>
          <p:nvPr/>
        </p:nvSpPr>
        <p:spPr>
          <a:xfrm>
            <a:off x="215776" y="4643933"/>
            <a:ext cx="3384376" cy="2353308"/>
          </a:xfrm>
          <a:prstGeom prst="ellipse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marL="107950" indent="0" algn="ctr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dirty="0">
                <a:solidFill>
                  <a:srgbClr val="E6E6E6"/>
                </a:solidFill>
                <a:latin typeface="Times New Roman" charset="0"/>
              </a:rPr>
              <a:t>Utilizzare i risparmi ottenuti </a:t>
            </a:r>
            <a:r>
              <a:rPr lang="it-IT" dirty="0" smtClean="0">
                <a:solidFill>
                  <a:srgbClr val="E6E6E6"/>
                </a:solidFill>
                <a:latin typeface="Times New Roman" charset="0"/>
              </a:rPr>
              <a:t>dalla “</a:t>
            </a:r>
            <a:r>
              <a:rPr lang="it-IT" dirty="0" err="1">
                <a:solidFill>
                  <a:srgbClr val="E6E6E6"/>
                </a:solidFill>
                <a:latin typeface="Times New Roman" charset="0"/>
              </a:rPr>
              <a:t>spending</a:t>
            </a:r>
            <a:r>
              <a:rPr lang="it-IT" dirty="0">
                <a:solidFill>
                  <a:srgbClr val="E6E6E6"/>
                </a:solidFill>
                <a:latin typeface="Times New Roman" charset="0"/>
              </a:rPr>
              <a:t> </a:t>
            </a:r>
            <a:r>
              <a:rPr lang="it-IT" dirty="0" err="1">
                <a:solidFill>
                  <a:srgbClr val="E6E6E6"/>
                </a:solidFill>
                <a:latin typeface="Times New Roman" charset="0"/>
              </a:rPr>
              <a:t>rewiew</a:t>
            </a:r>
            <a:r>
              <a:rPr lang="it-IT" dirty="0">
                <a:solidFill>
                  <a:srgbClr val="E6E6E6"/>
                </a:solidFill>
                <a:latin typeface="Times New Roman" charset="0"/>
              </a:rPr>
              <a:t>" nell'edilizia </a:t>
            </a:r>
            <a:r>
              <a:rPr lang="it-IT" dirty="0" smtClean="0">
                <a:solidFill>
                  <a:srgbClr val="E6E6E6"/>
                </a:solidFill>
                <a:latin typeface="Times New Roman" charset="0"/>
              </a:rPr>
              <a:t>sanitaria, nella ricerca e  </a:t>
            </a:r>
            <a:r>
              <a:rPr lang="it-IT" dirty="0">
                <a:solidFill>
                  <a:srgbClr val="E6E6E6"/>
                </a:solidFill>
                <a:latin typeface="Times New Roman" charset="0"/>
              </a:rPr>
              <a:t>nella </a:t>
            </a:r>
            <a:r>
              <a:rPr lang="it-IT" dirty="0" smtClean="0">
                <a:solidFill>
                  <a:srgbClr val="E6E6E6"/>
                </a:solidFill>
                <a:latin typeface="Times New Roman" charset="0"/>
              </a:rPr>
              <a:t>prevenzione</a:t>
            </a:r>
            <a:endParaRPr lang="it-IT" dirty="0">
              <a:solidFill>
                <a:srgbClr val="E6E6E6"/>
              </a:solidFill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719832" y="4060"/>
            <a:ext cx="8605837" cy="756419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rgbClr val="FF6600"/>
                </a:solidFill>
              </a:rPr>
              <a:t>Conclusioni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31800" y="962780"/>
            <a:ext cx="9361040" cy="5625369"/>
          </a:xfrm>
          <a:prstGeom prst="roundRect">
            <a:avLst/>
          </a:prstGeom>
          <a:solidFill>
            <a:srgbClr val="FF8000"/>
          </a:solidFill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90000"/>
              </a:lnSpc>
            </a:pPr>
            <a:r>
              <a:rPr lang="it-IT" sz="2400" dirty="0">
                <a:latin typeface="Times New Roman"/>
                <a:cs typeface="Times New Roman"/>
              </a:rPr>
              <a:t>Dare un giudizio su quale sia il miglior sistema sanitario da adottare non è cosa facile. </a:t>
            </a:r>
            <a:endParaRPr lang="it-IT" sz="2400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Un </a:t>
            </a:r>
            <a:r>
              <a:rPr lang="it-IT" sz="2400" dirty="0">
                <a:latin typeface="Times New Roman"/>
                <a:cs typeface="Times New Roman"/>
              </a:rPr>
              <a:t>sistema sanitario non può non essere considerato buono ed efficiente se non è in grado di garantire equità di accesso. </a:t>
            </a:r>
            <a:endParaRPr lang="it-IT" sz="2400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Il </a:t>
            </a:r>
            <a:r>
              <a:rPr lang="it-IT" sz="2400" dirty="0">
                <a:latin typeface="Times New Roman"/>
                <a:cs typeface="Times New Roman"/>
              </a:rPr>
              <a:t>modello sanitario di tipo Bismarck </a:t>
            </a:r>
            <a:r>
              <a:rPr lang="it-IT" sz="2400" dirty="0" smtClean="0">
                <a:latin typeface="Times New Roman"/>
                <a:cs typeface="Times New Roman"/>
              </a:rPr>
              <a:t>differenzia l’assistenza </a:t>
            </a:r>
            <a:r>
              <a:rPr lang="it-IT" sz="2400" dirty="0">
                <a:latin typeface="Times New Roman"/>
                <a:cs typeface="Times New Roman"/>
              </a:rPr>
              <a:t>sanitaria in base alla posizione professionale, in quanto i cittadini </a:t>
            </a:r>
            <a:r>
              <a:rPr lang="it-IT" sz="2400" dirty="0" smtClean="0">
                <a:latin typeface="Times New Roman"/>
                <a:cs typeface="Times New Roman"/>
              </a:rPr>
              <a:t>più </a:t>
            </a:r>
            <a:r>
              <a:rPr lang="it-IT" sz="2400" dirty="0">
                <a:latin typeface="Times New Roman"/>
                <a:cs typeface="Times New Roman"/>
              </a:rPr>
              <a:t>ricchi  hanno il privilegio di optare fuori dall’assicurazione sociale non </a:t>
            </a:r>
            <a:r>
              <a:rPr lang="it-IT" sz="2400" dirty="0" smtClean="0">
                <a:latin typeface="Times New Roman"/>
                <a:cs typeface="Times New Roman"/>
              </a:rPr>
              <a:t>sopportandone </a:t>
            </a:r>
            <a:r>
              <a:rPr lang="it-IT" sz="2400" dirty="0">
                <a:latin typeface="Times New Roman"/>
                <a:cs typeface="Times New Roman"/>
              </a:rPr>
              <a:t>i costi</a:t>
            </a:r>
            <a:r>
              <a:rPr lang="it-IT" sz="24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 </a:t>
            </a:r>
            <a:r>
              <a:rPr lang="it-IT" sz="2400" dirty="0">
                <a:latin typeface="Times New Roman"/>
                <a:cs typeface="Times New Roman"/>
              </a:rPr>
              <a:t>Questo provoca un minor finanziamento della casse pubbliche tradotto in una minor efficienza delle cure per i cittadini</a:t>
            </a:r>
            <a:r>
              <a:rPr lang="it-IT" sz="24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 </a:t>
            </a:r>
            <a:endParaRPr lang="it-IT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895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719832" y="4060"/>
            <a:ext cx="8605837" cy="756419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rgbClr val="FF6600"/>
                </a:solidFill>
              </a:rPr>
              <a:t>Conclusioni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31800" y="953406"/>
            <a:ext cx="9361040" cy="5346711"/>
          </a:xfrm>
          <a:prstGeom prst="roundRect">
            <a:avLst/>
          </a:prstGeom>
          <a:solidFill>
            <a:srgbClr val="FF8000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I sistemi </a:t>
            </a:r>
            <a:r>
              <a:rPr lang="it-IT" sz="2400" dirty="0">
                <a:latin typeface="Times New Roman"/>
                <a:cs typeface="Times New Roman"/>
              </a:rPr>
              <a:t>sanitari </a:t>
            </a:r>
            <a:r>
              <a:rPr lang="it-IT" sz="2400" dirty="0" smtClean="0">
                <a:latin typeface="Times New Roman"/>
                <a:cs typeface="Times New Roman"/>
              </a:rPr>
              <a:t>come </a:t>
            </a:r>
            <a:r>
              <a:rPr lang="it-IT" sz="2400" dirty="0">
                <a:latin typeface="Times New Roman"/>
                <a:cs typeface="Times New Roman"/>
              </a:rPr>
              <a:t>quello Italiano (</a:t>
            </a:r>
            <a:r>
              <a:rPr lang="it-IT" sz="2400" dirty="0" err="1">
                <a:latin typeface="Times New Roman"/>
                <a:cs typeface="Times New Roman"/>
              </a:rPr>
              <a:t>Beveridge</a:t>
            </a:r>
            <a:r>
              <a:rPr lang="it-IT" sz="2400" dirty="0" smtClean="0">
                <a:latin typeface="Times New Roman"/>
                <a:cs typeface="Times New Roman"/>
              </a:rPr>
              <a:t>) da </a:t>
            </a:r>
            <a:r>
              <a:rPr lang="it-IT" sz="2400" dirty="0">
                <a:latin typeface="Times New Roman"/>
                <a:cs typeface="Times New Roman"/>
              </a:rPr>
              <a:t>questo punto di vista, sono i migliori in quanto garantiscono la copertura universale a costi sicuramente più contenuti. </a:t>
            </a:r>
            <a:endParaRPr lang="it-IT" sz="2400" dirty="0" smtClean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Rimane però  </a:t>
            </a:r>
            <a:r>
              <a:rPr lang="it-IT" sz="2400" dirty="0">
                <a:latin typeface="Times New Roman"/>
                <a:cs typeface="Times New Roman"/>
              </a:rPr>
              <a:t>il problema che </a:t>
            </a:r>
            <a:r>
              <a:rPr lang="it-IT" sz="2400" dirty="0" smtClean="0">
                <a:latin typeface="Times New Roman"/>
                <a:cs typeface="Times New Roman"/>
              </a:rPr>
              <a:t>i </a:t>
            </a:r>
            <a:r>
              <a:rPr lang="it-IT" sz="2400" dirty="0">
                <a:latin typeface="Times New Roman"/>
                <a:cs typeface="Times New Roman"/>
              </a:rPr>
              <a:t>paesi </a:t>
            </a:r>
            <a:r>
              <a:rPr lang="it-IT" sz="2400" dirty="0" smtClean="0">
                <a:latin typeface="Times New Roman"/>
                <a:cs typeface="Times New Roman"/>
              </a:rPr>
              <a:t>europei </a:t>
            </a:r>
            <a:r>
              <a:rPr lang="it-IT" sz="2400" dirty="0">
                <a:latin typeface="Times New Roman"/>
                <a:cs typeface="Times New Roman"/>
              </a:rPr>
              <a:t>devono comunque conciliare equità, libertà di scelta e  qualità delle cure in un regime di scarse </a:t>
            </a:r>
            <a:r>
              <a:rPr lang="it-IT" sz="2400" dirty="0" smtClean="0">
                <a:latin typeface="Times New Roman"/>
                <a:cs typeface="Times New Roman"/>
              </a:rPr>
              <a:t>risorse.</a:t>
            </a:r>
          </a:p>
          <a:p>
            <a:pPr marL="0" indent="0" algn="ctr">
              <a:lnSpc>
                <a:spcPct val="90000"/>
              </a:lnSpc>
            </a:pPr>
            <a:endParaRPr lang="it-IT" sz="24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endParaRPr lang="it-IT" sz="2400" dirty="0" smtClean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endParaRPr lang="it-IT" sz="2400" dirty="0" smtClean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Proposta di Regolamento del Parlamento Europeo e del Consiglio</a:t>
            </a:r>
          </a:p>
          <a:p>
            <a:pPr marL="0" indent="0" algn="ctr">
              <a:lnSpc>
                <a:spcPct val="90000"/>
              </a:lnSpc>
            </a:pPr>
            <a:r>
              <a:rPr lang="it-IT" sz="2400" dirty="0" smtClean="0">
                <a:latin typeface="Times New Roman"/>
                <a:cs typeface="Times New Roman"/>
              </a:rPr>
              <a:t>sulla istituzione del programma </a:t>
            </a:r>
            <a:r>
              <a:rPr lang="it-IT" sz="24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“Salute per la crescita”</a:t>
            </a:r>
            <a:r>
              <a:rPr lang="it-IT" sz="2400" dirty="0" smtClean="0">
                <a:latin typeface="Times New Roman"/>
                <a:cs typeface="Times New Roman"/>
              </a:rPr>
              <a:t>, </a:t>
            </a:r>
            <a:r>
              <a:rPr lang="it-IT" sz="2000" dirty="0" smtClean="0">
                <a:latin typeface="Times New Roman"/>
                <a:cs typeface="Times New Roman"/>
              </a:rPr>
              <a:t>terzo programma pluriennale d’azione dell’EU in materia di salute per il periodo 2014-2020</a:t>
            </a:r>
          </a:p>
          <a:p>
            <a:pPr marL="0" indent="0" algn="ctr">
              <a:lnSpc>
                <a:spcPct val="90000"/>
              </a:lnSpc>
            </a:pPr>
            <a:r>
              <a:rPr lang="it-IT" sz="1400" dirty="0" smtClean="0">
                <a:latin typeface="Times New Roman"/>
                <a:cs typeface="Times New Roman"/>
              </a:rPr>
              <a:t>(COM 2011)709 </a:t>
            </a:r>
            <a:r>
              <a:rPr lang="it-IT" sz="1400" dirty="0" err="1" smtClean="0">
                <a:latin typeface="Times New Roman"/>
                <a:cs typeface="Times New Roman"/>
              </a:rPr>
              <a:t>def</a:t>
            </a:r>
            <a:r>
              <a:rPr lang="it-IT" sz="1400" dirty="0" smtClean="0">
                <a:latin typeface="Times New Roman"/>
                <a:cs typeface="Times New Roman"/>
              </a:rPr>
              <a:t>.</a:t>
            </a:r>
            <a:endParaRPr lang="it-IT" sz="1400" dirty="0">
              <a:latin typeface="Times New Roman"/>
              <a:cs typeface="Times New Roman"/>
            </a:endParaRPr>
          </a:p>
        </p:txBody>
      </p:sp>
      <p:cxnSp>
        <p:nvCxnSpPr>
          <p:cNvPr id="5" name="Connettore 2 4"/>
          <p:cNvCxnSpPr/>
          <p:nvPr/>
        </p:nvCxnSpPr>
        <p:spPr bwMode="auto">
          <a:xfrm>
            <a:off x="5112320" y="3707829"/>
            <a:ext cx="0" cy="72008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9259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13019" y="827509"/>
            <a:ext cx="4457921" cy="671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FF6600"/>
                </a:solidFill>
                <a:latin typeface="Cambria"/>
                <a:ea typeface="+mn-ea"/>
                <a:cs typeface="Cambria"/>
              </a:rPr>
              <a:t>WELFARE - </a:t>
            </a:r>
            <a:r>
              <a:rPr lang="it-IT" sz="4000" b="1" dirty="0">
                <a:solidFill>
                  <a:srgbClr val="FF6600"/>
                </a:solidFill>
                <a:latin typeface="Cambria"/>
                <a:ea typeface="+mn-ea"/>
                <a:cs typeface="Cambria"/>
              </a:rPr>
              <a:t>STATE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0141" y="1835621"/>
            <a:ext cx="8614667" cy="147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 smtClean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è </a:t>
            </a:r>
            <a:r>
              <a:rPr lang="it-IT" sz="2400" dirty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definito come l</a:t>
            </a:r>
            <a:r>
              <a:rPr lang="ja-JP" altLang="it-IT" sz="2400" dirty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’</a:t>
            </a:r>
            <a:r>
              <a:rPr lang="it-IT" sz="2400" dirty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insieme dei provvedimenti e delle istituzioni </a:t>
            </a:r>
            <a:r>
              <a:rPr lang="it-IT" sz="2400" dirty="0">
                <a:solidFill>
                  <a:srgbClr val="FF6600"/>
                </a:solidFill>
                <a:latin typeface="Cambria"/>
                <a:ea typeface="+mn-ea"/>
                <a:cs typeface="Cambria"/>
              </a:rPr>
              <a:t>pubbliche</a:t>
            </a:r>
            <a:r>
              <a:rPr lang="it-IT" sz="2400" dirty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 che a partire </a:t>
            </a:r>
            <a:r>
              <a:rPr lang="it-IT" sz="2400" dirty="0" smtClean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dalla fine dell’800 sono stati adottati in Europa per </a:t>
            </a:r>
            <a:r>
              <a:rPr lang="it-IT" sz="2400" dirty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garantire ai cittadini il soddisfacimento </a:t>
            </a:r>
            <a:r>
              <a:rPr lang="it-IT" sz="2400" dirty="0" smtClean="0">
                <a:solidFill>
                  <a:schemeClr val="bg1"/>
                </a:solidFill>
                <a:latin typeface="Cambria"/>
                <a:ea typeface="+mn-ea"/>
                <a:cs typeface="Cambria"/>
              </a:rPr>
              <a:t>di necessità primarie:</a:t>
            </a:r>
            <a:endParaRPr lang="it-IT" sz="2400" dirty="0">
              <a:solidFill>
                <a:schemeClr val="bg1"/>
              </a:solidFill>
              <a:latin typeface="Cambria"/>
              <a:ea typeface="+mn-ea"/>
              <a:cs typeface="Cambria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13257" y="10827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456136" y="3693994"/>
            <a:ext cx="3456384" cy="181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 smtClean="0">
                <a:solidFill>
                  <a:srgbClr val="FF6600"/>
                </a:solidFill>
                <a:latin typeface="Cambria"/>
                <a:cs typeface="Cambria"/>
              </a:rPr>
              <a:t>ASSISTENZA SANITARIA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latin typeface="Cambria"/>
                <a:cs typeface="Cambria"/>
              </a:rPr>
              <a:t>ABITAZIONE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latin typeface="Cambria"/>
                <a:cs typeface="Cambria"/>
              </a:rPr>
              <a:t>ISTRUZIONE DI BASE</a:t>
            </a:r>
          </a:p>
          <a:p>
            <a:r>
              <a:rPr lang="it-IT" sz="2400" b="1" i="1" dirty="0">
                <a:solidFill>
                  <a:schemeClr val="bg1"/>
                </a:solidFill>
                <a:latin typeface="Cambria"/>
                <a:cs typeface="Cambria"/>
              </a:rPr>
              <a:t>OCCUPAZIONE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latin typeface="Cambria"/>
                <a:cs typeface="Cambria"/>
              </a:rPr>
              <a:t>PREVIDENZA</a:t>
            </a:r>
            <a:endParaRPr lang="it-IT" sz="2400" b="1" i="1" dirty="0"/>
          </a:p>
        </p:txBody>
      </p:sp>
    </p:spTree>
    <p:extLst>
      <p:ext uri="{BB962C8B-B14F-4D97-AF65-F5344CB8AC3E}">
        <p14:creationId xmlns:p14="http://schemas.microsoft.com/office/powerpoint/2010/main" val="142413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41363" y="282575"/>
            <a:ext cx="8607425" cy="1262063"/>
          </a:xfrm>
          <a:ln/>
        </p:spPr>
        <p:txBody>
          <a:bodyPr tIns="38808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4400" dirty="0" smtClean="0">
                <a:solidFill>
                  <a:srgbClr val="FF6600"/>
                </a:solidFill>
                <a:latin typeface="Cambria"/>
                <a:cs typeface="Cambria"/>
              </a:rPr>
              <a:t>origini </a:t>
            </a:r>
            <a:r>
              <a:rPr lang="it-IT" sz="4400" dirty="0">
                <a:solidFill>
                  <a:srgbClr val="FF6600"/>
                </a:solidFill>
                <a:latin typeface="Cambria"/>
                <a:cs typeface="Cambria"/>
              </a:rPr>
              <a:t>del Welfare</a:t>
            </a:r>
            <a:r>
              <a:rPr lang="it-IT" sz="4400" dirty="0" smtClean="0">
                <a:solidFill>
                  <a:srgbClr val="FF6600"/>
                </a:solidFill>
                <a:latin typeface="Cambria"/>
                <a:cs typeface="Cambria"/>
              </a:rPr>
              <a:t>-State</a:t>
            </a:r>
            <a:br>
              <a:rPr lang="it-IT" sz="4400" dirty="0" smtClean="0">
                <a:solidFill>
                  <a:srgbClr val="FF6600"/>
                </a:solidFill>
                <a:latin typeface="Cambria"/>
                <a:cs typeface="Cambria"/>
              </a:rPr>
            </a:br>
            <a:r>
              <a:rPr lang="it-IT" sz="2800" dirty="0" smtClean="0">
                <a:solidFill>
                  <a:srgbClr val="FF6600"/>
                </a:solidFill>
                <a:latin typeface="Cambria"/>
                <a:cs typeface="Cambria"/>
              </a:rPr>
              <a:t>1880-1914</a:t>
            </a:r>
            <a:endParaRPr lang="it-IT" sz="2800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9" y="1691605"/>
            <a:ext cx="439248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328344" y="2123653"/>
            <a:ext cx="4248472" cy="1470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1"/>
                </a:solidFill>
                <a:latin typeface="Cambria"/>
                <a:cs typeface="Cambria"/>
              </a:rPr>
              <a:t>Nasce in Europa come risposta </a:t>
            </a:r>
            <a:r>
              <a:rPr lang="it-IT" sz="2400" dirty="0" smtClean="0">
                <a:solidFill>
                  <a:schemeClr val="bg1"/>
                </a:solidFill>
                <a:latin typeface="Cambria"/>
                <a:cs typeface="Cambria"/>
              </a:rPr>
              <a:t>degli Stati ai </a:t>
            </a:r>
            <a:r>
              <a:rPr lang="it-IT" sz="2400" dirty="0">
                <a:solidFill>
                  <a:schemeClr val="bg1"/>
                </a:solidFill>
                <a:latin typeface="Cambria"/>
                <a:cs typeface="Cambria"/>
              </a:rPr>
              <a:t>problemi sociali </a:t>
            </a:r>
            <a:r>
              <a:rPr lang="it-IT" sz="2400" dirty="0" smtClean="0">
                <a:solidFill>
                  <a:schemeClr val="bg1"/>
                </a:solidFill>
                <a:latin typeface="Cambria"/>
                <a:cs typeface="Cambria"/>
              </a:rPr>
              <a:t>causati dalla </a:t>
            </a:r>
            <a:r>
              <a:rPr lang="it-IT" sz="2400" dirty="0">
                <a:solidFill>
                  <a:schemeClr val="bg1"/>
                </a:solidFill>
                <a:latin typeface="Cambria"/>
                <a:cs typeface="Cambria"/>
              </a:rPr>
              <a:t>prima </a:t>
            </a:r>
            <a:r>
              <a:rPr lang="it-IT" sz="2400" dirty="0" smtClean="0">
                <a:solidFill>
                  <a:schemeClr val="bg1"/>
                </a:solidFill>
                <a:latin typeface="Cambria"/>
                <a:cs typeface="Cambria"/>
              </a:rPr>
              <a:t>industrializzazione</a:t>
            </a:r>
            <a:endParaRPr lang="it-IT" sz="24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4067869"/>
            <a:ext cx="2879551" cy="270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31800" y="4657640"/>
            <a:ext cx="5904656" cy="1498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Già nel 1848 Bismarck, cancelliere dell’impero tedesco, creava un primo  modello </a:t>
            </a:r>
            <a:r>
              <a:rPr lang="it-IT" dirty="0">
                <a:solidFill>
                  <a:schemeClr val="bg1"/>
                </a:solidFill>
              </a:rPr>
              <a:t>di </a:t>
            </a:r>
            <a:r>
              <a:rPr lang="it-IT" i="1" dirty="0" smtClean="0">
                <a:solidFill>
                  <a:schemeClr val="bg1"/>
                </a:solidFill>
              </a:rPr>
              <a:t>Stato sociale “</a:t>
            </a:r>
            <a:r>
              <a:rPr lang="it-IT" i="1" dirty="0" smtClean="0">
                <a:solidFill>
                  <a:srgbClr val="E6E6E6"/>
                </a:solidFill>
                <a:latin typeface="Times New Roman" charset="0"/>
              </a:rPr>
              <a:t>….</a:t>
            </a:r>
            <a:r>
              <a:rPr lang="it-IT" sz="2000" i="1" dirty="0" smtClean="0">
                <a:solidFill>
                  <a:srgbClr val="E6E6E6"/>
                </a:solidFill>
                <a:latin typeface="Times New Roman" charset="0"/>
              </a:rPr>
              <a:t>nessun </a:t>
            </a:r>
            <a:r>
              <a:rPr lang="it-IT" sz="2000" i="1" dirty="0">
                <a:solidFill>
                  <a:srgbClr val="E6E6E6"/>
                </a:solidFill>
                <a:latin typeface="Times New Roman" charset="0"/>
              </a:rPr>
              <a:t>dubbio che l'individuo possa fare del bene, </a:t>
            </a:r>
            <a:r>
              <a:rPr lang="it-IT" sz="2000" i="1" dirty="0">
                <a:solidFill>
                  <a:srgbClr val="FF8000"/>
                </a:solidFill>
                <a:latin typeface="Times New Roman" charset="0"/>
              </a:rPr>
              <a:t>ma la questione sociale non può essere risolta che dallo </a:t>
            </a:r>
            <a:r>
              <a:rPr lang="it-IT" sz="2000" i="1" dirty="0" smtClean="0">
                <a:solidFill>
                  <a:srgbClr val="FF8000"/>
                </a:solidFill>
                <a:latin typeface="Times New Roman" charset="0"/>
              </a:rPr>
              <a:t>Stato”</a:t>
            </a:r>
            <a:endParaRPr lang="it-IT" sz="2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9832" y="-60477"/>
            <a:ext cx="8605837" cy="1260475"/>
          </a:xfrm>
          <a:prstGeom prst="curvedDownArrow">
            <a:avLst/>
          </a:prstGeom>
        </p:spPr>
        <p:txBody>
          <a:bodyPr/>
          <a:lstStyle/>
          <a:p>
            <a:pPr algn="ctr"/>
            <a:r>
              <a:rPr lang="it-IT" sz="3200" dirty="0">
                <a:solidFill>
                  <a:srgbClr val="FF6600"/>
                </a:solidFill>
                <a:latin typeface="Cambria"/>
                <a:cs typeface="Cambria"/>
              </a:rPr>
              <a:t>Prime leggi dello Stato tedesco a sostegno dei cittadini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02519" y="2088934"/>
            <a:ext cx="1249561" cy="61078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2/3 versati</a:t>
            </a:r>
          </a:p>
          <a:p>
            <a:r>
              <a:rPr lang="it-IT" dirty="0" smtClean="0"/>
              <a:t>OPERAI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428329" y="2088934"/>
            <a:ext cx="1860455" cy="61078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1/3 versato</a:t>
            </a:r>
          </a:p>
          <a:p>
            <a:pPr algn="ctr"/>
            <a:r>
              <a:rPr lang="it-IT" dirty="0" smtClean="0"/>
              <a:t>IMPRENDITORI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863848" y="6660157"/>
            <a:ext cx="8712968" cy="353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Nel </a:t>
            </a:r>
            <a:r>
              <a:rPr lang="it-IT" b="1" dirty="0" smtClean="0">
                <a:solidFill>
                  <a:srgbClr val="FF6600"/>
                </a:solidFill>
              </a:rPr>
              <a:t>1895</a:t>
            </a:r>
            <a:r>
              <a:rPr lang="it-IT" dirty="0" smtClean="0">
                <a:solidFill>
                  <a:schemeClr val="bg1"/>
                </a:solidFill>
              </a:rPr>
              <a:t> solo il 20% della popolazione era coperta dall’assicurazione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4" name="Cubo 13"/>
          <p:cNvSpPr/>
          <p:nvPr/>
        </p:nvSpPr>
        <p:spPr bwMode="auto">
          <a:xfrm>
            <a:off x="4104208" y="1547589"/>
            <a:ext cx="2160240" cy="1368152"/>
          </a:xfrm>
          <a:prstGeom prst="cube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400" b="1" smtClean="0"/>
              <a:t>ASSICURAZIONE OBBLIGATORA </a:t>
            </a:r>
            <a:r>
              <a:rPr lang="it-IT" sz="1400" b="1" dirty="0" smtClean="0"/>
              <a:t>DI  MALATTIE</a:t>
            </a:r>
          </a:p>
          <a:p>
            <a:pPr algn="ctr"/>
            <a:r>
              <a:rPr lang="it-IT" sz="1400" b="1" dirty="0" smtClean="0"/>
              <a:t>CASSE SOCIALI</a:t>
            </a:r>
            <a:endParaRPr lang="it-IT" sz="14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789133" y="1381457"/>
            <a:ext cx="755235" cy="3821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1883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7" name="Cilindro 16"/>
          <p:cNvSpPr/>
          <p:nvPr/>
        </p:nvSpPr>
        <p:spPr bwMode="auto">
          <a:xfrm>
            <a:off x="4341936" y="3347789"/>
            <a:ext cx="1634480" cy="1584176"/>
          </a:xfrm>
          <a:prstGeom prst="ca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lang="it-IT" sz="1400" dirty="0" smtClean="0"/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it-IT" sz="1400" dirty="0" smtClean="0"/>
              <a:t>ASSICURAZIONE CONTRO INFORTUNI</a:t>
            </a:r>
            <a:endParaRPr kumimoji="0" lang="it-IT" sz="1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56536" y="4074735"/>
            <a:ext cx="2808312" cy="61078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 CARICO DEI DATORI DI LAVORO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59792" y="3933778"/>
            <a:ext cx="2808312" cy="782163"/>
          </a:xfrm>
          <a:prstGeom prst="rect">
            <a:avLst/>
          </a:pr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2/3 SALARIO, </a:t>
            </a:r>
          </a:p>
          <a:p>
            <a:pPr algn="ctr"/>
            <a:r>
              <a:rPr lang="it-IT" sz="1600" dirty="0" smtClean="0"/>
              <a:t>IN CASO DI MORTE IL 60% </a:t>
            </a:r>
          </a:p>
          <a:p>
            <a:pPr algn="ctr"/>
            <a:r>
              <a:rPr lang="it-IT" sz="1600" dirty="0" smtClean="0"/>
              <a:t>DELLO STIPENDIO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392240" y="5796061"/>
            <a:ext cx="1530359" cy="701565"/>
          </a:xfrm>
          <a:prstGeom prst="diamond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</p:txBody>
      </p:sp>
      <p:sp>
        <p:nvSpPr>
          <p:cNvPr id="16" name="Rettangolo 15"/>
          <p:cNvSpPr/>
          <p:nvPr/>
        </p:nvSpPr>
        <p:spPr bwMode="auto">
          <a:xfrm>
            <a:off x="4176216" y="5364013"/>
            <a:ext cx="1872208" cy="1152128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lang="it-IT" sz="1400" dirty="0" smtClean="0"/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lang="it-IT" sz="1400" dirty="0"/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it-IT" sz="1400" dirty="0" smtClean="0"/>
              <a:t>ASSICURAZIONE SU INVALIDITÁ E VECCHIAIA</a:t>
            </a:r>
            <a:endParaRPr kumimoji="0" lang="it-IT" sz="1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912767" y="5436021"/>
            <a:ext cx="2952081" cy="86839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VERSAMENTO</a:t>
            </a:r>
          </a:p>
          <a:p>
            <a:pPr algn="ctr"/>
            <a:r>
              <a:rPr lang="it-IT" dirty="0" smtClean="0"/>
              <a:t> DI CONTRIBUTI</a:t>
            </a:r>
          </a:p>
          <a:p>
            <a:pPr algn="ctr"/>
            <a:r>
              <a:rPr lang="it-IT" dirty="0" smtClean="0"/>
              <a:t>da parte dei LAVORATORI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774182" y="5364013"/>
            <a:ext cx="698178" cy="3531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1889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992160" y="3010542"/>
            <a:ext cx="184666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824288" y="3347789"/>
            <a:ext cx="698178" cy="3531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1885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5" name="Freccia sinistra 4"/>
          <p:cNvSpPr/>
          <p:nvPr/>
        </p:nvSpPr>
        <p:spPr bwMode="auto">
          <a:xfrm>
            <a:off x="6192440" y="4139877"/>
            <a:ext cx="648072" cy="432048"/>
          </a:xfrm>
          <a:prstGeom prst="leftArrow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4" name="Freccia sinistra 23"/>
          <p:cNvSpPr/>
          <p:nvPr/>
        </p:nvSpPr>
        <p:spPr bwMode="auto">
          <a:xfrm>
            <a:off x="3456136" y="4139877"/>
            <a:ext cx="648072" cy="432048"/>
          </a:xfrm>
          <a:prstGeom prst="leftArrow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5" name="Freccia sinistra 24"/>
          <p:cNvSpPr/>
          <p:nvPr/>
        </p:nvSpPr>
        <p:spPr bwMode="auto">
          <a:xfrm>
            <a:off x="6192440" y="5724053"/>
            <a:ext cx="648072" cy="432048"/>
          </a:xfrm>
          <a:prstGeom prst="left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6" name="Freccia sinistra 25"/>
          <p:cNvSpPr/>
          <p:nvPr/>
        </p:nvSpPr>
        <p:spPr bwMode="auto">
          <a:xfrm>
            <a:off x="6624488" y="2123653"/>
            <a:ext cx="648072" cy="504056"/>
          </a:xfrm>
          <a:prstGeom prst="leftArrow">
            <a:avLst/>
          </a:prstGeom>
          <a:solidFill>
            <a:srgbClr val="66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7" name="Freccia destra 26"/>
          <p:cNvSpPr/>
          <p:nvPr/>
        </p:nvSpPr>
        <p:spPr bwMode="auto">
          <a:xfrm>
            <a:off x="3168104" y="2123653"/>
            <a:ext cx="720080" cy="484632"/>
          </a:xfrm>
          <a:prstGeom prst="rightArrow">
            <a:avLst/>
          </a:prstGeom>
          <a:solidFill>
            <a:srgbClr val="66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7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sz="quarter"/>
          </p:nvPr>
        </p:nvSpPr>
        <p:spPr>
          <a:xfrm>
            <a:off x="216025" y="-180603"/>
            <a:ext cx="6408463" cy="1260475"/>
          </a:xfrm>
          <a:prstGeom prst="ellipse">
            <a:avLst/>
          </a:prstGeom>
        </p:spPr>
        <p:txBody>
          <a:bodyPr/>
          <a:lstStyle/>
          <a:p>
            <a:r>
              <a:rPr lang="it-IT" sz="4000" dirty="0" smtClean="0">
                <a:solidFill>
                  <a:srgbClr val="FF8000"/>
                </a:solidFill>
              </a:rPr>
              <a:t>Modello </a:t>
            </a:r>
            <a:r>
              <a:rPr lang="it-IT" sz="4000" dirty="0" err="1" smtClean="0">
                <a:solidFill>
                  <a:srgbClr val="FF8000"/>
                </a:solidFill>
              </a:rPr>
              <a:t>Beveridge</a:t>
            </a:r>
            <a:endParaRPr lang="it-IT" sz="4000" dirty="0">
              <a:solidFill>
                <a:srgbClr val="FF8000"/>
              </a:solidFill>
            </a:endParaRPr>
          </a:p>
        </p:txBody>
      </p:sp>
      <p:pic>
        <p:nvPicPr>
          <p:cNvPr id="9" name="Segnaposto contenuto 8" descr="keynes.jp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7" b="11634"/>
          <a:stretch/>
        </p:blipFill>
        <p:spPr>
          <a:xfrm>
            <a:off x="7056536" y="611485"/>
            <a:ext cx="2304256" cy="2088232"/>
          </a:xfrm>
          <a:prstGeom prst="rect">
            <a:avLst/>
          </a:prstGeom>
        </p:spPr>
      </p:pic>
      <p:pic>
        <p:nvPicPr>
          <p:cNvPr id="10" name="Segnaposto contenuto 9" descr="beveridge 2.jpg"/>
          <p:cNvPicPr>
            <a:picLocks noGrp="1" noChangeAspect="1"/>
          </p:cNvPicPr>
          <p:nvPr>
            <p:ph sz="quarter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80" r="156"/>
          <a:stretch/>
        </p:blipFill>
        <p:spPr>
          <a:xfrm>
            <a:off x="7128544" y="4355901"/>
            <a:ext cx="2304256" cy="2160240"/>
          </a:xfrm>
          <a:prstGeom prst="rect">
            <a:avLst/>
          </a:prstGeom>
        </p:spPr>
      </p:pic>
      <p:sp>
        <p:nvSpPr>
          <p:cNvPr id="7" name="Segnaposto contenuto 6"/>
          <p:cNvSpPr>
            <a:spLocks noGrp="1"/>
          </p:cNvSpPr>
          <p:nvPr>
            <p:ph sz="quarter" idx="3"/>
          </p:nvPr>
        </p:nvSpPr>
        <p:spPr>
          <a:xfrm>
            <a:off x="503808" y="1043533"/>
            <a:ext cx="6048672" cy="113280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t-IT" dirty="0" smtClean="0">
                <a:latin typeface="Times New Roman"/>
                <a:cs typeface="Times New Roman"/>
              </a:rPr>
              <a:t>    J.M. </a:t>
            </a:r>
            <a:r>
              <a:rPr lang="it-IT" dirty="0" smtClean="0"/>
              <a:t>Keynes </a:t>
            </a:r>
            <a:r>
              <a:rPr lang="it-IT" dirty="0"/>
              <a:t>dà voce ai fermenti della società post-</a:t>
            </a:r>
            <a:r>
              <a:rPr lang="it-IT" dirty="0" smtClean="0"/>
              <a:t>vittoriana </a:t>
            </a:r>
            <a:r>
              <a:rPr lang="it-IT" dirty="0"/>
              <a:t>e li traduce in una teoria economica che </a:t>
            </a:r>
            <a:r>
              <a:rPr lang="it-IT" dirty="0" smtClean="0">
                <a:solidFill>
                  <a:srgbClr val="FF3300"/>
                </a:solidFill>
              </a:rPr>
              <a:t>apre </a:t>
            </a:r>
            <a:r>
              <a:rPr lang="it-IT" dirty="0">
                <a:solidFill>
                  <a:srgbClr val="FF3300"/>
                </a:solidFill>
              </a:rPr>
              <a:t>la strada al </a:t>
            </a:r>
            <a:r>
              <a:rPr lang="it-IT" dirty="0" smtClean="0">
                <a:solidFill>
                  <a:srgbClr val="FF3300"/>
                </a:solidFill>
              </a:rPr>
              <a:t>Welfare</a:t>
            </a:r>
            <a:endParaRPr lang="it-IT" dirty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007864" y="2558714"/>
            <a:ext cx="4392488" cy="122112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Arial"/>
                <a:cs typeface="Arial"/>
              </a:rPr>
              <a:t>La svolta arriva in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Europa </a:t>
            </a:r>
            <a:r>
              <a:rPr lang="it-IT" dirty="0" smtClean="0">
                <a:solidFill>
                  <a:schemeClr val="tx1"/>
                </a:solidFill>
                <a:latin typeface="Arial"/>
                <a:cs typeface="Arial"/>
              </a:rPr>
              <a:t>negli anni’ 30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dopo la </a:t>
            </a:r>
            <a:r>
              <a:rPr lang="it-IT" dirty="0" smtClean="0">
                <a:solidFill>
                  <a:schemeClr val="tx1"/>
                </a:solidFill>
                <a:latin typeface="Arial"/>
                <a:cs typeface="Arial"/>
              </a:rPr>
              <a:t>grande depressione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del 1929....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59787" y="4211885"/>
            <a:ext cx="5992693" cy="2500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1"/>
                </a:solidFill>
                <a:latin typeface="+mn-lt"/>
              </a:rPr>
              <a:t>Finalizzato </a:t>
            </a:r>
            <a:r>
              <a:rPr lang="it-IT" sz="2400" dirty="0" err="1">
                <a:solidFill>
                  <a:schemeClr val="bg1"/>
                </a:solidFill>
                <a:latin typeface="+mn-lt"/>
              </a:rPr>
              <a:t>all</a:t>
            </a:r>
            <a:r>
              <a:rPr lang="ja-JP" altLang="it-IT" sz="2400" dirty="0">
                <a:solidFill>
                  <a:schemeClr val="bg1"/>
                </a:solidFill>
                <a:latin typeface="+mn-lt"/>
              </a:rPr>
              <a:t>’</a:t>
            </a:r>
            <a:r>
              <a:rPr lang="it-IT" sz="2400" dirty="0">
                <a:solidFill>
                  <a:schemeClr val="bg1"/>
                </a:solidFill>
                <a:latin typeface="+mn-lt"/>
              </a:rPr>
              <a:t>allargamento del consenso allo sforzo bellico, nel pieno della 2</a:t>
            </a:r>
            <a:r>
              <a:rPr lang="it-IT" sz="2400" baseline="30000" dirty="0">
                <a:solidFill>
                  <a:schemeClr val="bg1"/>
                </a:solidFill>
                <a:latin typeface="+mn-lt"/>
              </a:rPr>
              <a:t>a </a:t>
            </a:r>
            <a:r>
              <a:rPr lang="it-IT" sz="2400" dirty="0">
                <a:solidFill>
                  <a:schemeClr val="bg1"/>
                </a:solidFill>
                <a:latin typeface="+mn-lt"/>
              </a:rPr>
              <a:t>guerra mondiale</a:t>
            </a:r>
            <a:r>
              <a:rPr lang="it-IT" sz="2400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it-IT" sz="2400" dirty="0">
                <a:solidFill>
                  <a:schemeClr val="bg1"/>
                </a:solidFill>
                <a:latin typeface="+mn-lt"/>
              </a:rPr>
              <a:t>viene alla luce nel 1942 </a:t>
            </a:r>
            <a:r>
              <a:rPr lang="it-IT" sz="2400" dirty="0" smtClean="0">
                <a:solidFill>
                  <a:schemeClr val="bg1"/>
                </a:solidFill>
                <a:latin typeface="+mn-lt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+mn-lt"/>
              </a:rPr>
              <a:t>opera di W.H. </a:t>
            </a:r>
            <a:r>
              <a:rPr lang="it-IT" sz="2400" dirty="0" err="1" smtClean="0">
                <a:solidFill>
                  <a:schemeClr val="bg1"/>
                </a:solidFill>
                <a:latin typeface="+mn-lt"/>
              </a:rPr>
              <a:t>Beveridge</a:t>
            </a:r>
            <a:r>
              <a:rPr lang="it-IT" sz="2400" dirty="0" smtClean="0">
                <a:solidFill>
                  <a:schemeClr val="bg1"/>
                </a:solidFill>
                <a:latin typeface="+mn-lt"/>
              </a:rPr>
              <a:t> un ambizioso </a:t>
            </a:r>
            <a:r>
              <a:rPr lang="it-IT" sz="2400" b="1" dirty="0" smtClean="0">
                <a:solidFill>
                  <a:srgbClr val="FFFF00"/>
                </a:solidFill>
                <a:latin typeface="+mn-lt"/>
              </a:rPr>
              <a:t>progetto di protezione sociale  </a:t>
            </a:r>
            <a:r>
              <a:rPr lang="it-IT" sz="2400" b="1" dirty="0" smtClean="0">
                <a:solidFill>
                  <a:schemeClr val="bg1"/>
                </a:solidFill>
                <a:latin typeface="+mn-lt"/>
              </a:rPr>
              <a:t>che </a:t>
            </a:r>
            <a:r>
              <a:rPr lang="it-IT" sz="2400" dirty="0" smtClean="0">
                <a:solidFill>
                  <a:schemeClr val="bg1"/>
                </a:solidFill>
                <a:latin typeface="+mn-lt"/>
              </a:rPr>
              <a:t>reca </a:t>
            </a:r>
            <a:r>
              <a:rPr lang="it-IT" sz="2400" dirty="0">
                <a:solidFill>
                  <a:schemeClr val="bg1"/>
                </a:solidFill>
                <a:latin typeface="+mn-lt"/>
              </a:rPr>
              <a:t>il titolo: </a:t>
            </a:r>
            <a:r>
              <a:rPr lang="it-IT" sz="2400" i="1" dirty="0">
                <a:solidFill>
                  <a:schemeClr val="bg1"/>
                </a:solidFill>
                <a:latin typeface="+mn-lt"/>
              </a:rPr>
              <a:t>Social </a:t>
            </a:r>
            <a:r>
              <a:rPr lang="it-IT" sz="2400" i="1" dirty="0" err="1">
                <a:solidFill>
                  <a:schemeClr val="bg1"/>
                </a:solidFill>
                <a:latin typeface="+mn-lt"/>
              </a:rPr>
              <a:t>Insurance</a:t>
            </a:r>
            <a:r>
              <a:rPr lang="it-IT" sz="2400" i="1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it-IT" sz="2400" i="1" dirty="0" err="1">
                <a:solidFill>
                  <a:schemeClr val="bg1"/>
                </a:solidFill>
                <a:latin typeface="+mn-lt"/>
              </a:rPr>
              <a:t>Allied</a:t>
            </a:r>
            <a:r>
              <a:rPr lang="it-IT" sz="2400" i="1" dirty="0">
                <a:solidFill>
                  <a:schemeClr val="bg1"/>
                </a:solidFill>
                <a:latin typeface="+mn-lt"/>
              </a:rPr>
              <a:t> Services: </a:t>
            </a:r>
            <a:r>
              <a:rPr lang="it-IT" sz="2400" b="1" dirty="0">
                <a:solidFill>
                  <a:srgbClr val="FF0000"/>
                </a:solidFill>
                <a:latin typeface="+mn-lt"/>
              </a:rPr>
              <a:t>è il manifesto del moderno Welfare State</a:t>
            </a:r>
            <a:endParaRPr lang="it-IT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275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15776" y="323454"/>
            <a:ext cx="9505056" cy="1080120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rgbClr val="FF8000"/>
                </a:solidFill>
              </a:rPr>
              <a:t>- Nascita </a:t>
            </a:r>
            <a:r>
              <a:rPr lang="it-IT" sz="3200" dirty="0">
                <a:solidFill>
                  <a:srgbClr val="FF8000"/>
                </a:solidFill>
              </a:rPr>
              <a:t>del Sistema sanitario </a:t>
            </a:r>
            <a:r>
              <a:rPr lang="it-IT" sz="3200" dirty="0" smtClean="0">
                <a:solidFill>
                  <a:srgbClr val="FF8000"/>
                </a:solidFill>
              </a:rPr>
              <a:t>Inglese - </a:t>
            </a:r>
            <a:br>
              <a:rPr lang="it-IT" sz="3200" dirty="0" smtClean="0">
                <a:solidFill>
                  <a:srgbClr val="FF8000"/>
                </a:solidFill>
              </a:rPr>
            </a:br>
            <a:r>
              <a:rPr lang="it-IT" sz="3200" dirty="0" smtClean="0">
                <a:solidFill>
                  <a:srgbClr val="FF8000"/>
                </a:solidFill>
              </a:rPr>
              <a:t>5 </a:t>
            </a:r>
            <a:r>
              <a:rPr lang="it-IT" sz="3200" dirty="0">
                <a:solidFill>
                  <a:srgbClr val="FF8000"/>
                </a:solidFill>
              </a:rPr>
              <a:t>Luglio </a:t>
            </a:r>
            <a:r>
              <a:rPr lang="it-IT" sz="3200" dirty="0" smtClean="0">
                <a:solidFill>
                  <a:srgbClr val="FF8000"/>
                </a:solidFill>
              </a:rPr>
              <a:t>1948</a:t>
            </a:r>
            <a:r>
              <a:rPr lang="it-IT" sz="3200" dirty="0">
                <a:solidFill>
                  <a:srgbClr val="FF8000"/>
                </a:solidFill>
              </a:rPr>
              <a:t/>
            </a:r>
            <a:br>
              <a:rPr lang="it-IT" sz="3200" dirty="0">
                <a:solidFill>
                  <a:srgbClr val="FF8000"/>
                </a:solidFill>
              </a:rPr>
            </a:br>
            <a:endParaRPr lang="it-IT" sz="3200" dirty="0">
              <a:solidFill>
                <a:srgbClr val="FF8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15776" y="6300117"/>
            <a:ext cx="9864849" cy="828674"/>
          </a:xfrm>
        </p:spPr>
        <p:txBody>
          <a:bodyPr/>
          <a:lstStyle/>
          <a:p>
            <a:pPr algn="ctr"/>
            <a:r>
              <a:rPr lang="it-IT" dirty="0" smtClean="0"/>
              <a:t>    </a:t>
            </a:r>
            <a:r>
              <a:rPr lang="it-IT" dirty="0" smtClean="0">
                <a:latin typeface="Arial"/>
                <a:cs typeface="Arial"/>
              </a:rPr>
              <a:t>per </a:t>
            </a:r>
            <a:r>
              <a:rPr lang="it-IT" dirty="0">
                <a:latin typeface="Arial"/>
                <a:cs typeface="Arial"/>
              </a:rPr>
              <a:t>la prima volta il concetto di Salute e Assistenza Sanitaria viene visto </a:t>
            </a:r>
            <a:r>
              <a:rPr lang="it-IT" dirty="0" smtClean="0">
                <a:latin typeface="Arial"/>
                <a:cs typeface="Arial"/>
              </a:rPr>
              <a:t>come un </a:t>
            </a:r>
            <a:r>
              <a:rPr lang="it-IT" dirty="0">
                <a:latin typeface="Arial"/>
                <a:cs typeface="Arial"/>
              </a:rPr>
              <a:t>diritto </a:t>
            </a:r>
            <a:r>
              <a:rPr lang="it-IT" dirty="0" smtClean="0">
                <a:latin typeface="Arial"/>
                <a:cs typeface="Arial"/>
              </a:rPr>
              <a:t>universale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7" name="AutoShape 6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655936" y="1331565"/>
            <a:ext cx="7128792" cy="4608512"/>
          </a:xfrm>
          <a:prstGeom prst="verticalScroll">
            <a:avLst>
              <a:gd name="adj" fmla="val 12500"/>
            </a:avLst>
          </a:prstGeom>
          <a:solidFill>
            <a:srgbClr val="FFFF99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1803" rIns="90000" bIns="45000" anchor="ctr"/>
          <a:lstStyle/>
          <a:p>
            <a:pPr>
              <a:lnSpc>
                <a:spcPct val="50000"/>
              </a:lnSpc>
            </a:pPr>
            <a:endParaRPr lang="it-IT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</a:pPr>
            <a:endParaRPr lang="it-IT" dirty="0" smtClean="0">
              <a:solidFill>
                <a:srgbClr val="000000"/>
              </a:solidFill>
            </a:endParaRPr>
          </a:p>
          <a:p>
            <a:pPr algn="just">
              <a:lnSpc>
                <a:spcPct val="50000"/>
              </a:lnSpc>
            </a:pPr>
            <a:r>
              <a:rPr lang="it-IT" dirty="0" smtClean="0">
                <a:solidFill>
                  <a:srgbClr val="000000"/>
                </a:solidFill>
                <a:latin typeface="Brush Script MT Italic"/>
                <a:cs typeface="Brush Script MT Italic"/>
              </a:rPr>
              <a:t>Il </a:t>
            </a:r>
            <a:r>
              <a:rPr lang="it-IT" dirty="0">
                <a:solidFill>
                  <a:srgbClr val="000000"/>
                </a:solidFill>
                <a:latin typeface="Brush Script MT Italic"/>
                <a:cs typeface="Brush Script MT Italic"/>
              </a:rPr>
              <a:t>Tuo servizio sanitario nazionale inizia il 5 luglio 1948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Cos’</a:t>
            </a:r>
            <a:r>
              <a:rPr lang="fr-FR" dirty="0" err="1">
                <a:solidFill>
                  <a:schemeClr val="tx1"/>
                </a:solidFill>
                <a:latin typeface="Brush Script MT Italic"/>
                <a:cs typeface="Brush Script MT Italic"/>
              </a:rPr>
              <a:t>è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? Come puoi ottenerlo?</a:t>
            </a:r>
          </a:p>
          <a:p>
            <a:pPr algn="just">
              <a:lnSpc>
                <a:spcPct val="50000"/>
              </a:lnSpc>
            </a:pPr>
            <a:endParaRPr lang="it-IT" dirty="0">
              <a:solidFill>
                <a:schemeClr val="tx1"/>
              </a:solidFill>
              <a:latin typeface="Brush Script MT Italic"/>
              <a:cs typeface="Brush Script MT Italic"/>
            </a:endParaRP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Esso ti fornirà tutti i servizi medici, odontoiatrici e </a:t>
            </a:r>
            <a:endParaRPr lang="it-IT" dirty="0" smtClean="0">
              <a:solidFill>
                <a:schemeClr val="tx1"/>
              </a:solidFill>
              <a:latin typeface="Brush Script MT Italic"/>
              <a:cs typeface="Brush Script MT Italic"/>
            </a:endParaRPr>
          </a:p>
          <a:p>
            <a:pPr algn="just">
              <a:lnSpc>
                <a:spcPct val="50000"/>
              </a:lnSpc>
            </a:pPr>
            <a:r>
              <a:rPr lang="it-IT" dirty="0" smtClean="0">
                <a:solidFill>
                  <a:schemeClr val="tx1"/>
                </a:solidFill>
                <a:latin typeface="Brush Script MT Italic"/>
                <a:cs typeface="Brush Script MT Italic"/>
              </a:rPr>
              <a:t>Infermieristici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. Ognuno, ricco o povero, uomo o bambino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lo può usare. Non ci </a:t>
            </a:r>
            <a:r>
              <a:rPr lang="it-IT" dirty="0" smtClean="0">
                <a:solidFill>
                  <a:schemeClr val="tx1"/>
                </a:solidFill>
                <a:latin typeface="Brush Script MT Italic"/>
                <a:cs typeface="Brush Script MT Italic"/>
              </a:rPr>
              <a:t>sono pagamenti 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da fare, se non per 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qualche prestazione speciale. Non </a:t>
            </a:r>
            <a:r>
              <a:rPr lang="it-IT" dirty="0" smtClean="0">
                <a:solidFill>
                  <a:schemeClr val="tx1"/>
                </a:solidFill>
                <a:latin typeface="Brush Script MT Italic"/>
                <a:cs typeface="Brush Script MT Italic"/>
              </a:rPr>
              <a:t>ci sono 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iscrizioni da fare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all'assicurazione. Ma non </a:t>
            </a:r>
            <a:r>
              <a:rPr lang="it-IT" dirty="0" err="1">
                <a:solidFill>
                  <a:schemeClr val="tx1"/>
                </a:solidFill>
                <a:latin typeface="Brush Script MT Italic"/>
                <a:cs typeface="Brush Script MT Italic"/>
              </a:rPr>
              <a:t>é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 neppure </a:t>
            </a:r>
            <a:r>
              <a:rPr lang="it-IT" dirty="0" smtClean="0">
                <a:solidFill>
                  <a:schemeClr val="tx1"/>
                </a:solidFill>
                <a:latin typeface="Brush Script MT Italic"/>
                <a:cs typeface="Brush Script MT Italic"/>
              </a:rPr>
              <a:t>una forma </a:t>
            </a: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di carità.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Tutti noi stiamo pagando per questo, soprattutto attraverso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le tasse, e ciò eliminerà ogni preoccupazione finanziaria</a:t>
            </a:r>
          </a:p>
          <a:p>
            <a:pPr algn="just">
              <a:lnSpc>
                <a:spcPct val="50000"/>
              </a:lnSpc>
            </a:pPr>
            <a:r>
              <a:rPr lang="it-IT" dirty="0">
                <a:solidFill>
                  <a:schemeClr val="tx1"/>
                </a:solidFill>
                <a:latin typeface="Brush Script MT Italic"/>
                <a:cs typeface="Brush Script MT Italic"/>
              </a:rPr>
              <a:t>in caso di malattia.</a:t>
            </a:r>
          </a:p>
          <a:p>
            <a:pPr algn="just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it-IT" dirty="0">
              <a:solidFill>
                <a:schemeClr val="tx1"/>
              </a:solidFill>
              <a:latin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2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53367" y="-108594"/>
            <a:ext cx="8607425" cy="1008112"/>
          </a:xfrm>
          <a:ln/>
        </p:spPr>
        <p:txBody>
          <a:bodyPr tIns="38808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3200" dirty="0">
                <a:solidFill>
                  <a:srgbClr val="FF8000"/>
                </a:solidFill>
              </a:rPr>
              <a:t>Principali modelli </a:t>
            </a:r>
            <a:r>
              <a:rPr lang="it-IT" sz="3200" dirty="0" smtClean="0">
                <a:solidFill>
                  <a:srgbClr val="FF8000"/>
                </a:solidFill>
              </a:rPr>
              <a:t>di </a:t>
            </a:r>
            <a:r>
              <a:rPr lang="it-IT" sz="3200" dirty="0">
                <a:solidFill>
                  <a:srgbClr val="FF8000"/>
                </a:solidFill>
              </a:rPr>
              <a:t>assistenza </a:t>
            </a:r>
            <a:r>
              <a:rPr lang="it-IT" sz="3200" dirty="0" smtClean="0">
                <a:solidFill>
                  <a:srgbClr val="FF8000"/>
                </a:solidFill>
              </a:rPr>
              <a:t>sanitaria</a:t>
            </a:r>
            <a:endParaRPr lang="it-IT" sz="3200" dirty="0">
              <a:solidFill>
                <a:srgbClr val="FF8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35570" y="1259557"/>
            <a:ext cx="4476750" cy="792088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ctr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b="1" dirty="0">
                <a:solidFill>
                  <a:schemeClr val="accent1"/>
                </a:solidFill>
                <a:latin typeface="Times New Roman" charset="0"/>
              </a:rPr>
              <a:t>Modello </a:t>
            </a: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di Assicurazione </a:t>
            </a:r>
            <a:r>
              <a:rPr lang="it-IT" sz="2000" b="1" dirty="0">
                <a:solidFill>
                  <a:schemeClr val="accent1"/>
                </a:solidFill>
                <a:latin typeface="Times New Roman" charset="0"/>
              </a:rPr>
              <a:t>Sociale di Malattia </a:t>
            </a: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(Bismarck)</a:t>
            </a:r>
            <a:endParaRPr lang="it-IT" sz="2000" dirty="0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75816" y="4499917"/>
            <a:ext cx="432048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b="1" dirty="0">
                <a:solidFill>
                  <a:schemeClr val="accent1"/>
                </a:solidFill>
                <a:latin typeface="Times New Roman" charset="0"/>
              </a:rPr>
              <a:t>Modello delle Assicurazioni </a:t>
            </a: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Private</a:t>
            </a:r>
            <a:endParaRPr lang="it-IT" sz="2000" b="1" dirty="0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663480" y="4499917"/>
            <a:ext cx="2049240" cy="576064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b="1" dirty="0">
                <a:solidFill>
                  <a:schemeClr val="accent1"/>
                </a:solidFill>
                <a:latin typeface="Times New Roman" charset="0"/>
              </a:rPr>
              <a:t>Libero </a:t>
            </a: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mercato </a:t>
            </a:r>
            <a:endParaRPr lang="it-IT" sz="2000" b="1" dirty="0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192440" y="1115541"/>
            <a:ext cx="324036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ctr">
              <a:lnSpc>
                <a:spcPct val="50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b="1" dirty="0" smtClean="0">
                <a:solidFill>
                  <a:srgbClr val="E6E6E6"/>
                </a:solidFill>
                <a:latin typeface="Times New Roman" charset="0"/>
              </a:rPr>
              <a:t>    </a:t>
            </a:r>
          </a:p>
          <a:p>
            <a:pPr marL="107950" indent="0" algn="ctr">
              <a:lnSpc>
                <a:spcPct val="50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Modello Universalistico</a:t>
            </a:r>
          </a:p>
          <a:p>
            <a:pPr marL="107950" indent="0" algn="ctr">
              <a:lnSpc>
                <a:spcPct val="50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(</a:t>
            </a:r>
            <a:r>
              <a:rPr lang="it-IT" sz="2000" b="1" dirty="0" err="1" smtClean="0">
                <a:solidFill>
                  <a:schemeClr val="accent1"/>
                </a:solidFill>
                <a:latin typeface="Times New Roman" charset="0"/>
              </a:rPr>
              <a:t>Beveridge</a:t>
            </a:r>
            <a:r>
              <a:rPr lang="it-IT" sz="2000" b="1" dirty="0" smtClean="0">
                <a:solidFill>
                  <a:schemeClr val="accent1"/>
                </a:solidFill>
                <a:latin typeface="Times New Roman" charset="0"/>
              </a:rPr>
              <a:t>)</a:t>
            </a:r>
            <a:endParaRPr lang="it-IT" sz="2000" dirty="0">
              <a:solidFill>
                <a:schemeClr val="accent1"/>
              </a:solidFill>
              <a:latin typeface="Times New Roman" charset="0"/>
            </a:endParaRPr>
          </a:p>
          <a:p>
            <a:pPr>
              <a:lnSpc>
                <a:spcPct val="95000"/>
              </a:lnSpc>
              <a:spcAft>
                <a:spcPts val="1425"/>
              </a:spcAft>
              <a:buClrTx/>
              <a:buSzTx/>
              <a:buFontTx/>
              <a:buNone/>
            </a:pP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3808" y="2051645"/>
            <a:ext cx="4392488" cy="2147371"/>
          </a:xfrm>
          <a:prstGeom prst="roundRect">
            <a:avLst>
              <a:gd name="adj" fmla="val 50000"/>
            </a:avLst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Times New Roman" charset="0"/>
              </a:rPr>
              <a:t>I cittadini sono obbligati a iscriversi alle ASM </a:t>
            </a:r>
            <a:r>
              <a:rPr lang="it-IT" sz="2000" dirty="0" smtClean="0">
                <a:latin typeface="Times New Roman" charset="0"/>
              </a:rPr>
              <a:t>finanziate </a:t>
            </a:r>
            <a:r>
              <a:rPr lang="it-IT" sz="2000" dirty="0">
                <a:latin typeface="Times New Roman" charset="0"/>
              </a:rPr>
              <a:t>da contribuzioni da parte dei datori e </a:t>
            </a:r>
            <a:r>
              <a:rPr lang="it-IT" sz="2000" dirty="0" smtClean="0">
                <a:latin typeface="Times New Roman" charset="0"/>
              </a:rPr>
              <a:t>lavoratori</a:t>
            </a:r>
          </a:p>
          <a:p>
            <a:pPr algn="ctr"/>
            <a:r>
              <a:rPr lang="it-IT" sz="2000" dirty="0" smtClean="0">
                <a:solidFill>
                  <a:schemeClr val="bg1"/>
                </a:solidFill>
                <a:latin typeface="Times New Roman" charset="0"/>
              </a:rPr>
              <a:t>Adottato </a:t>
            </a:r>
            <a:r>
              <a:rPr lang="it-IT" sz="2000" dirty="0">
                <a:solidFill>
                  <a:schemeClr val="bg1"/>
                </a:solidFill>
                <a:latin typeface="Times New Roman" charset="0"/>
              </a:rPr>
              <a:t>da: Germania, Francia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688384" y="2123653"/>
            <a:ext cx="4104456" cy="2006223"/>
          </a:xfrm>
          <a:prstGeom prst="round2Diag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1"/>
                </a:solidFill>
                <a:latin typeface="Times New Roman" charset="0"/>
              </a:rPr>
              <a:t>Tende a garantire all'intera   popolazione lo stesso tipo e la stessa qualità di prestazioni sanitarie, con oneri a carico della fiscalità </a:t>
            </a:r>
            <a:r>
              <a:rPr lang="it-IT" sz="2000" dirty="0" smtClean="0">
                <a:solidFill>
                  <a:schemeClr val="bg1"/>
                </a:solidFill>
                <a:latin typeface="Times New Roman" charset="0"/>
              </a:rPr>
              <a:t>generale</a:t>
            </a:r>
          </a:p>
          <a:p>
            <a:pPr algn="ctr"/>
            <a:r>
              <a:rPr lang="it-IT" sz="2000" dirty="0" smtClean="0">
                <a:latin typeface="Times New Roman" charset="0"/>
              </a:rPr>
              <a:t>Adottato </a:t>
            </a:r>
            <a:r>
              <a:rPr lang="it-IT" sz="2000" dirty="0">
                <a:latin typeface="Times New Roman" charset="0"/>
              </a:rPr>
              <a:t>da: Italia, </a:t>
            </a:r>
            <a:r>
              <a:rPr lang="it-IT" sz="2000" dirty="0" smtClean="0">
                <a:latin typeface="Times New Roman" charset="0"/>
              </a:rPr>
              <a:t>Inghilterra,</a:t>
            </a:r>
          </a:p>
          <a:p>
            <a:pPr algn="ctr"/>
            <a:r>
              <a:rPr lang="it-IT" sz="2000" dirty="0" smtClean="0">
                <a:latin typeface="Times New Roman" charset="0"/>
              </a:rPr>
              <a:t>Spagna, Danimarca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79872" y="5046533"/>
            <a:ext cx="3312368" cy="1662368"/>
          </a:xfrm>
          <a:prstGeom prst="round2Same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  <a:buFont typeface="Wingdings" charset="0"/>
              <a:buNone/>
            </a:pPr>
            <a:r>
              <a:rPr lang="it-IT" sz="2000" dirty="0">
                <a:solidFill>
                  <a:srgbClr val="E6E6E6"/>
                </a:solidFill>
                <a:latin typeface="Times New Roman" charset="0"/>
              </a:rPr>
              <a:t>I cittadini stipulano polizze sanitarie volontarie per avere </a:t>
            </a:r>
            <a:r>
              <a:rPr lang="it-IT" sz="2000" dirty="0" smtClean="0">
                <a:solidFill>
                  <a:srgbClr val="E6E6E6"/>
                </a:solidFill>
                <a:latin typeface="Times New Roman" charset="0"/>
              </a:rPr>
              <a:t>una copertura </a:t>
            </a:r>
            <a:r>
              <a:rPr lang="it-IT" sz="2000" dirty="0" smtClean="0">
                <a:solidFill>
                  <a:srgbClr val="FFFF00"/>
                </a:solidFill>
                <a:latin typeface="Times New Roman" charset="0"/>
              </a:rPr>
              <a:t>aggiuntiva</a:t>
            </a:r>
          </a:p>
          <a:p>
            <a:pPr algn="ctr">
              <a:lnSpc>
                <a:spcPct val="95000"/>
              </a:lnSpc>
              <a:spcAft>
                <a:spcPts val="0"/>
              </a:spcAft>
              <a:buClr>
                <a:srgbClr val="E6E6E6"/>
              </a:buClr>
              <a:buSzPct val="45000"/>
              <a:buFont typeface="Wingdings" charset="0"/>
              <a:buNone/>
            </a:pPr>
            <a:r>
              <a:rPr lang="it-IT" sz="2000" dirty="0">
                <a:solidFill>
                  <a:srgbClr val="FFFF00"/>
                </a:solidFill>
                <a:latin typeface="Times New Roman" charset="0"/>
              </a:rPr>
              <a:t>f</a:t>
            </a:r>
            <a:r>
              <a:rPr lang="it-IT" sz="2000" dirty="0" smtClean="0">
                <a:solidFill>
                  <a:srgbClr val="FFFF00"/>
                </a:solidFill>
                <a:latin typeface="Times New Roman" charset="0"/>
              </a:rPr>
              <a:t>unzionale alla probabilità di rischio</a:t>
            </a:r>
            <a:endParaRPr lang="it-IT" sz="2000" dirty="0">
              <a:solidFill>
                <a:srgbClr val="E6E6E6"/>
              </a:solidFill>
              <a:latin typeface="Times New Roman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44368" y="5292005"/>
            <a:ext cx="4248472" cy="751979"/>
          </a:xfrm>
          <a:prstGeom prst="round2DiagRect">
            <a:avLst/>
          </a:prstGeom>
          <a:solidFill>
            <a:schemeClr val="accent4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  <a:buFont typeface="Wingdings" charset="0"/>
              <a:buNone/>
            </a:pPr>
            <a:r>
              <a:rPr lang="it-IT" sz="2000" dirty="0">
                <a:solidFill>
                  <a:srgbClr val="E6E6E6"/>
                </a:solidFill>
                <a:latin typeface="Times New Roman" charset="0"/>
              </a:rPr>
              <a:t>Le prestazioni vengono scelte liberamente e pagate </a:t>
            </a:r>
            <a:r>
              <a:rPr lang="it-IT" sz="2000" dirty="0" smtClean="0">
                <a:solidFill>
                  <a:srgbClr val="E6E6E6"/>
                </a:solidFill>
                <a:latin typeface="Times New Roman" charset="0"/>
              </a:rPr>
              <a:t>dal cittadino</a:t>
            </a:r>
            <a:endParaRPr lang="it-IT" sz="2000" dirty="0">
              <a:solidFill>
                <a:srgbClr val="E6E6E6"/>
              </a:solidFill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37507" y="-36587"/>
            <a:ext cx="6747221" cy="1262062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4000" dirty="0">
                <a:solidFill>
                  <a:srgbClr val="FF8000"/>
                </a:solidFill>
              </a:rPr>
              <a:t>Sistema Sanitario </a:t>
            </a:r>
            <a:r>
              <a:rPr lang="it-IT" sz="4000" dirty="0" smtClean="0">
                <a:solidFill>
                  <a:srgbClr val="FF8000"/>
                </a:solidFill>
              </a:rPr>
              <a:t>Tedesco</a:t>
            </a:r>
            <a:endParaRPr lang="it-IT" sz="4000" dirty="0">
              <a:solidFill>
                <a:srgbClr val="FF8000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112320" y="4067869"/>
            <a:ext cx="4700588" cy="293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Immigrati e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disoccupati beneficiano di programmi speciali di assistenza sociale pur non partecipando alla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contribuzione  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L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ibera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scelta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del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medico o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della  struttura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che preferiscono tra quelle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accreditate 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575318635"/>
              </p:ext>
            </p:extLst>
          </p:nvPr>
        </p:nvGraphicFramePr>
        <p:xfrm>
          <a:off x="108943" y="1179805"/>
          <a:ext cx="6720417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9832" y="30804"/>
            <a:ext cx="8607425" cy="1084737"/>
          </a:xfrm>
          <a:ln/>
        </p:spPr>
        <p:txBody>
          <a:bodyPr tIns="38808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4000" dirty="0">
                <a:solidFill>
                  <a:srgbClr val="FF6600"/>
                </a:solidFill>
              </a:rPr>
              <a:t>Sistema Sanitario </a:t>
            </a:r>
            <a:r>
              <a:rPr lang="it-IT" sz="4000" dirty="0" smtClean="0">
                <a:solidFill>
                  <a:srgbClr val="FF6600"/>
                </a:solidFill>
              </a:rPr>
              <a:t>Tedesco</a:t>
            </a:r>
            <a:endParaRPr lang="it-IT" sz="4400" dirty="0">
              <a:solidFill>
                <a:srgbClr val="FF66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8785" y="1475581"/>
            <a:ext cx="4281487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107950" indent="0" algn="just">
              <a:lnSpc>
                <a:spcPct val="95000"/>
              </a:lnSpc>
              <a:spcAft>
                <a:spcPts val="1425"/>
              </a:spcAft>
              <a:buClr>
                <a:srgbClr val="E6E6E6"/>
              </a:buClr>
              <a:buSzPct val="45000"/>
            </a:pP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L’assicurazione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di malattia </a:t>
            </a:r>
            <a:r>
              <a:rPr lang="it-IT" sz="2400" dirty="0" err="1">
                <a:solidFill>
                  <a:srgbClr val="E6E6E6"/>
                </a:solidFill>
                <a:latin typeface="Times New Roman" charset="0"/>
              </a:rPr>
              <a:t>é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 obbligatoria fino ad un reddito di 3500 euro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mensili 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ed </a:t>
            </a:r>
            <a:r>
              <a:rPr lang="it-IT" sz="2400" dirty="0" err="1">
                <a:solidFill>
                  <a:srgbClr val="E6E6E6"/>
                </a:solidFill>
                <a:latin typeface="Times New Roman" charset="0"/>
              </a:rPr>
              <a:t>é</a:t>
            </a:r>
            <a:r>
              <a:rPr lang="it-IT" sz="2400" dirty="0">
                <a:solidFill>
                  <a:srgbClr val="E6E6E6"/>
                </a:solidFill>
                <a:latin typeface="Times New Roman" charset="0"/>
              </a:rPr>
              <a:t> stesa ai familiari a </a:t>
            </a:r>
            <a:r>
              <a:rPr lang="it-IT" sz="2400" dirty="0" smtClean="0">
                <a:solidFill>
                  <a:srgbClr val="E6E6E6"/>
                </a:solidFill>
                <a:latin typeface="Times New Roman" charset="0"/>
              </a:rPr>
              <a:t>carico</a:t>
            </a:r>
            <a:endParaRPr lang="it-IT" sz="2400" dirty="0">
              <a:solidFill>
                <a:srgbClr val="E6E6E6"/>
              </a:solidFill>
              <a:latin typeface="Times New Roman" charset="0"/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730388964"/>
              </p:ext>
            </p:extLst>
          </p:nvPr>
        </p:nvGraphicFramePr>
        <p:xfrm>
          <a:off x="575816" y="3635821"/>
          <a:ext cx="9145016" cy="3184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28344" y="1648839"/>
            <a:ext cx="4320480" cy="2153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it-IT" dirty="0">
                <a:solidFill>
                  <a:srgbClr val="000000"/>
                </a:solidFill>
                <a:latin typeface="Cambria"/>
                <a:cs typeface="Cambria"/>
              </a:rPr>
              <a:t>La copertura assicurativa </a:t>
            </a:r>
            <a:r>
              <a:rPr lang="it-IT" b="1" dirty="0" smtClean="0">
                <a:solidFill>
                  <a:srgbClr val="000000"/>
                </a:solidFill>
                <a:latin typeface="Cambria"/>
                <a:cs typeface="Cambria"/>
              </a:rPr>
              <a:t>obbligatoria o</a:t>
            </a:r>
            <a:r>
              <a:rPr lang="it-IT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it-IT" b="1" dirty="0" smtClean="0">
                <a:solidFill>
                  <a:srgbClr val="000000"/>
                </a:solidFill>
                <a:latin typeface="Cambria"/>
                <a:cs typeface="Cambria"/>
              </a:rPr>
              <a:t>volontaria</a:t>
            </a:r>
            <a:r>
              <a:rPr lang="it-IT" b="1" dirty="0">
                <a:solidFill>
                  <a:srgbClr val="000000"/>
                </a:solidFill>
                <a:latin typeface="Cambria"/>
                <a:cs typeface="Cambria"/>
              </a:rPr>
              <a:t>, </a:t>
            </a:r>
            <a:r>
              <a:rPr lang="it-IT" b="1" dirty="0" err="1">
                <a:solidFill>
                  <a:srgbClr val="000000"/>
                </a:solidFill>
                <a:latin typeface="Cambria"/>
                <a:cs typeface="Cambria"/>
              </a:rPr>
              <a:t>é</a:t>
            </a:r>
            <a:r>
              <a:rPr lang="it-IT" b="1" dirty="0">
                <a:solidFill>
                  <a:srgbClr val="000000"/>
                </a:solidFill>
                <a:latin typeface="Cambria"/>
                <a:cs typeface="Cambria"/>
              </a:rPr>
              <a:t> vicina al 100%</a:t>
            </a:r>
            <a:r>
              <a:rPr lang="it-IT" dirty="0">
                <a:solidFill>
                  <a:srgbClr val="000000"/>
                </a:solidFill>
                <a:latin typeface="Cambria"/>
                <a:cs typeface="Cambria"/>
              </a:rPr>
              <a:t>, </a:t>
            </a:r>
            <a:r>
              <a:rPr lang="it-IT" dirty="0" smtClean="0">
                <a:solidFill>
                  <a:srgbClr val="000000"/>
                </a:solidFill>
                <a:latin typeface="Cambria"/>
                <a:cs typeface="Cambria"/>
              </a:rPr>
              <a:t>come </a:t>
            </a:r>
          </a:p>
          <a:p>
            <a:pPr algn="ctr">
              <a:lnSpc>
                <a:spcPct val="11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it-IT" dirty="0" smtClean="0">
                <a:solidFill>
                  <a:srgbClr val="000000"/>
                </a:solidFill>
                <a:latin typeface="Cambria"/>
                <a:cs typeface="Cambria"/>
              </a:rPr>
              <a:t>negli </a:t>
            </a:r>
            <a:r>
              <a:rPr lang="it-IT" dirty="0">
                <a:solidFill>
                  <a:srgbClr val="000000"/>
                </a:solidFill>
                <a:latin typeface="Cambria"/>
                <a:cs typeface="Cambria"/>
              </a:rPr>
              <a:t>altri Stati </a:t>
            </a:r>
            <a:r>
              <a:rPr lang="it-IT" dirty="0" smtClean="0">
                <a:solidFill>
                  <a:srgbClr val="000000"/>
                </a:solidFill>
                <a:latin typeface="Cambria"/>
                <a:cs typeface="Cambria"/>
              </a:rPr>
              <a:t>Europei.</a:t>
            </a:r>
          </a:p>
          <a:p>
            <a:pPr algn="ctr">
              <a:lnSpc>
                <a:spcPct val="11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it-IT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ctr">
              <a:lnSpc>
                <a:spcPct val="11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it-IT" b="1" dirty="0" smtClean="0">
                <a:solidFill>
                  <a:srgbClr val="0000FF"/>
                </a:solidFill>
                <a:latin typeface="Cambria"/>
                <a:cs typeface="Cambria"/>
              </a:rPr>
              <a:t>Si evidenzia pertanto </a:t>
            </a:r>
            <a:r>
              <a:rPr lang="it-IT" b="1" dirty="0">
                <a:solidFill>
                  <a:srgbClr val="0000FF"/>
                </a:solidFill>
                <a:latin typeface="Cambria"/>
                <a:cs typeface="Cambria"/>
              </a:rPr>
              <a:t>l'importanza</a:t>
            </a:r>
          </a:p>
          <a:p>
            <a:pPr algn="ctr">
              <a:lnSpc>
                <a:spcPct val="11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it-IT" b="1" dirty="0" smtClean="0">
                <a:solidFill>
                  <a:srgbClr val="0000FF"/>
                </a:solidFill>
                <a:latin typeface="Cambria"/>
                <a:cs typeface="Cambria"/>
              </a:rPr>
              <a:t>attribuita all’universalità </a:t>
            </a:r>
            <a:endParaRPr lang="it-IT" b="1" dirty="0">
              <a:solidFill>
                <a:srgbClr val="0000FF"/>
              </a:solidFill>
              <a:latin typeface="Cambria"/>
              <a:cs typeface="Cambria"/>
            </a:endParaRPr>
          </a:p>
          <a:p>
            <a:pPr algn="ctr">
              <a:lnSpc>
                <a:spcPct val="11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it-IT" b="1" dirty="0">
                <a:solidFill>
                  <a:srgbClr val="0000FF"/>
                </a:solidFill>
                <a:latin typeface="Cambria"/>
                <a:cs typeface="Cambria"/>
              </a:rPr>
              <a:t>dell' accesso al </a:t>
            </a:r>
            <a:r>
              <a:rPr lang="it-IT" b="1" dirty="0" smtClean="0">
                <a:solidFill>
                  <a:srgbClr val="0000FF"/>
                </a:solidFill>
                <a:latin typeface="Cambria"/>
                <a:cs typeface="Cambria"/>
              </a:rPr>
              <a:t>Sistema Sanitario</a:t>
            </a:r>
            <a:endParaRPr lang="it-IT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49310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ＭＳ Ｐゴシック"/>
        <a:cs typeface="Arial Unicode MS"/>
      </a:majorFont>
      <a:minorFont>
        <a:latin typeface="Times New Roman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1251</Words>
  <Application>Microsoft Macintosh PowerPoint</Application>
  <PresentationFormat>Personalizzato</PresentationFormat>
  <Paragraphs>174</Paragraphs>
  <Slides>16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Tema di Office</vt:lpstr>
      <vt:lpstr>Tema di Office</vt:lpstr>
      <vt:lpstr> Emanuele Gemelli</vt:lpstr>
      <vt:lpstr>Presentazione di PowerPoint</vt:lpstr>
      <vt:lpstr>origini del Welfare-State 1880-1914</vt:lpstr>
      <vt:lpstr>Prime leggi dello Stato tedesco a sostegno dei cittadini</vt:lpstr>
      <vt:lpstr>Modello Beveridge</vt:lpstr>
      <vt:lpstr>- Nascita del Sistema sanitario Inglese -  5 Luglio 1948 </vt:lpstr>
      <vt:lpstr>Principali modelli di assistenza sanitaria</vt:lpstr>
      <vt:lpstr>Sistema Sanitario Tedesco</vt:lpstr>
      <vt:lpstr>Sistema Sanitario Tedesco</vt:lpstr>
      <vt:lpstr>Presentazione di PowerPoint</vt:lpstr>
      <vt:lpstr>Presentazione di PowerPoint</vt:lpstr>
      <vt:lpstr>Presentazione di PowerPoint</vt:lpstr>
      <vt:lpstr>Presentazione di PowerPoint</vt:lpstr>
      <vt:lpstr>Spesa Sanitaria</vt:lpstr>
      <vt:lpstr>Conclusioni</vt:lpstr>
      <vt:lpstr>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origine del Welfare-state.</dc:title>
  <cp:lastModifiedBy>Patrizia Rampinelli</cp:lastModifiedBy>
  <cp:revision>254</cp:revision>
  <cp:lastPrinted>1601-01-01T00:00:00Z</cp:lastPrinted>
  <dcterms:created xsi:type="dcterms:W3CDTF">2013-03-13T20:30:51Z</dcterms:created>
  <dcterms:modified xsi:type="dcterms:W3CDTF">2018-10-11T14:16:31Z</dcterms:modified>
</cp:coreProperties>
</file>